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0" r:id="rId2"/>
    <p:sldId id="261" r:id="rId3"/>
    <p:sldId id="319" r:id="rId4"/>
    <p:sldId id="321" r:id="rId5"/>
    <p:sldId id="323" r:id="rId6"/>
    <p:sldId id="262" r:id="rId7"/>
    <p:sldId id="264" r:id="rId8"/>
    <p:sldId id="265" r:id="rId9"/>
    <p:sldId id="266" r:id="rId10"/>
    <p:sldId id="263" r:id="rId11"/>
    <p:sldId id="270" r:id="rId12"/>
    <p:sldId id="269" r:id="rId13"/>
    <p:sldId id="278" r:id="rId14"/>
    <p:sldId id="271" r:id="rId15"/>
    <p:sldId id="272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92" r:id="rId25"/>
    <p:sldId id="283" r:id="rId26"/>
    <p:sldId id="285" r:id="rId27"/>
    <p:sldId id="293" r:id="rId28"/>
    <p:sldId id="284" r:id="rId29"/>
    <p:sldId id="297" r:id="rId30"/>
    <p:sldId id="286" r:id="rId31"/>
    <p:sldId id="287" r:id="rId32"/>
    <p:sldId id="288" r:id="rId33"/>
    <p:sldId id="298" r:id="rId34"/>
    <p:sldId id="289" r:id="rId35"/>
    <p:sldId id="290" r:id="rId36"/>
    <p:sldId id="291" r:id="rId37"/>
    <p:sldId id="299" r:id="rId38"/>
    <p:sldId id="296" r:id="rId39"/>
    <p:sldId id="304" r:id="rId40"/>
    <p:sldId id="303" r:id="rId41"/>
    <p:sldId id="305" r:id="rId42"/>
    <p:sldId id="306" r:id="rId43"/>
    <p:sldId id="307" r:id="rId44"/>
    <p:sldId id="308" r:id="rId45"/>
    <p:sldId id="301" r:id="rId46"/>
    <p:sldId id="302" r:id="rId47"/>
    <p:sldId id="309" r:id="rId48"/>
    <p:sldId id="310" r:id="rId49"/>
    <p:sldId id="311" r:id="rId50"/>
    <p:sldId id="324" r:id="rId51"/>
    <p:sldId id="327" r:id="rId52"/>
    <p:sldId id="326" r:id="rId53"/>
    <p:sldId id="325" r:id="rId54"/>
    <p:sldId id="300" r:id="rId55"/>
    <p:sldId id="312" r:id="rId56"/>
    <p:sldId id="314" r:id="rId57"/>
    <p:sldId id="315" r:id="rId58"/>
    <p:sldId id="317" r:id="rId59"/>
    <p:sldId id="318" r:id="rId6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C2"/>
    <a:srgbClr val="F2F2F2"/>
    <a:srgbClr val="009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78484" autoAdjust="0"/>
  </p:normalViewPr>
  <p:slideViewPr>
    <p:cSldViewPr snapToGrid="0">
      <p:cViewPr varScale="1">
        <p:scale>
          <a:sx n="52" d="100"/>
          <a:sy n="52" d="100"/>
        </p:scale>
        <p:origin x="1224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9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9053E-FB42-424A-BCF5-CD6927F49577}" type="datetimeFigureOut">
              <a:rPr lang="de-CH" smtClean="0"/>
              <a:t>22.06.2018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927FA-3EBB-4011-8E30-644F328BDD0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789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9EC4E-0E08-43AD-93D7-F4186BFA4EF0}" type="datetimeFigureOut">
              <a:rPr lang="de-CH" smtClean="0"/>
              <a:t>22.06.2018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7F7F3-290C-4136-89BA-A4BE6B35BC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27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2669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539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200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3161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057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2654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6094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7171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2672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3249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7016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656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2455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3175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3025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6066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2046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8697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5931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1511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7841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068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January</a:t>
            </a:r>
            <a:r>
              <a:rPr lang="en-US" baseline="0" dirty="0" smtClean="0"/>
              <a:t> February 2017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349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10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6831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5240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5858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0558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918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6185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8590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75120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72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 challenges</a:t>
            </a:r>
          </a:p>
          <a:p>
            <a:r>
              <a:rPr lang="en-US" dirty="0" smtClean="0"/>
              <a:t>17 teams</a:t>
            </a:r>
          </a:p>
          <a:p>
            <a:r>
              <a:rPr lang="en-US" baseline="0" dirty="0" smtClean="0"/>
              <a:t>70+ participants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2316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4089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3793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0018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3089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4554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53830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5101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91200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7289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670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Follow up: cooperation with </a:t>
            </a:r>
            <a:r>
              <a:rPr lang="en-US" dirty="0" err="1" smtClean="0"/>
              <a:t>Tiefbauamt</a:t>
            </a:r>
            <a:r>
              <a:rPr lang="en-US" baseline="0" dirty="0" smtClean="0"/>
              <a:t> Zurich.</a:t>
            </a:r>
          </a:p>
          <a:p>
            <a:r>
              <a:rPr lang="en-US" baseline="0" dirty="0" smtClean="0"/>
              <a:t>Creating rating buttons for a project on public squares all over the </a:t>
            </a:r>
            <a:r>
              <a:rPr lang="en-US" baseline="0" dirty="0" err="1" smtClean="0"/>
              <a:t>citz</a:t>
            </a:r>
            <a:endParaRPr lang="en-US" baseline="0" dirty="0" smtClean="0"/>
          </a:p>
          <a:p>
            <a:r>
              <a:rPr lang="en-US" baseline="0" dirty="0" smtClean="0"/>
              <a:t>They’re </a:t>
            </a:r>
            <a:r>
              <a:rPr lang="en-US" baseline="0" dirty="0" err="1" smtClean="0"/>
              <a:t>superhappy</a:t>
            </a:r>
            <a:r>
              <a:rPr lang="en-US" baseline="0" dirty="0" smtClean="0"/>
              <a:t> with the solution and are not shy mentioning the cooperation whenever possible to </a:t>
            </a:r>
            <a:r>
              <a:rPr lang="en-US" baseline="0" dirty="0" err="1" smtClean="0"/>
              <a:t>departements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63847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050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38385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885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39361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270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26610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4111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85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1521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9274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822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64880"/>
            <a:ext cx="9144000" cy="492919"/>
          </a:xfrm>
        </p:spPr>
        <p:txBody>
          <a:bodyPr/>
          <a:lstStyle>
            <a:lvl1pPr marL="0" indent="0" algn="ctr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74" y="1828800"/>
            <a:ext cx="3477852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25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94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76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3369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485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350044" y="314325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70000"/>
              </a:lnSpc>
              <a:defRPr sz="6000" cap="all" baseline="0">
                <a:solidFill>
                  <a:srgbClr val="0079C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 cap="small" baseline="0">
                <a:solidFill>
                  <a:srgbClr val="00457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89" y="843334"/>
            <a:ext cx="607219" cy="4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13134" y="4352527"/>
            <a:ext cx="11409760" cy="2584055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219" y="4514849"/>
            <a:ext cx="10060781" cy="1534318"/>
          </a:xfrm>
        </p:spPr>
        <p:txBody>
          <a:bodyPr anchor="b"/>
          <a:lstStyle>
            <a:lvl1pPr algn="l">
              <a:lnSpc>
                <a:spcPct val="70000"/>
              </a:lnSpc>
              <a:defRPr sz="6000" cap="all" baseline="0">
                <a:solidFill>
                  <a:srgbClr val="0079C2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219" y="6049167"/>
            <a:ext cx="10060781" cy="808833"/>
          </a:xfrm>
        </p:spPr>
        <p:txBody>
          <a:bodyPr/>
          <a:lstStyle>
            <a:lvl1pPr marL="0" indent="0" algn="l">
              <a:buNone/>
              <a:defRPr sz="2400" b="1" i="0" cap="sm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 style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533" y="116400"/>
            <a:ext cx="607219" cy="465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" y="2658497"/>
            <a:ext cx="6985799" cy="14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2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097856"/>
            <a:ext cx="9908602" cy="1296649"/>
          </a:xfrm>
        </p:spPr>
        <p:txBody>
          <a:bodyPr anchor="b">
            <a:noAutofit/>
          </a:bodyPr>
          <a:lstStyle>
            <a:lvl1pPr>
              <a:defRPr sz="8800">
                <a:solidFill>
                  <a:srgbClr val="0079C2"/>
                </a:solidFill>
              </a:defRPr>
            </a:lvl1pPr>
          </a:lstStyle>
          <a:p>
            <a:r>
              <a:rPr lang="en-US" dirty="0" smtClean="0"/>
              <a:t>CHALLENGES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 i="0" cap="sm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2" y="2056070"/>
            <a:ext cx="1765697" cy="13550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831850" y="4002374"/>
            <a:ext cx="10515600" cy="0"/>
          </a:xfrm>
          <a:prstGeom prst="line">
            <a:avLst/>
          </a:prstGeom>
          <a:ln w="4445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935955" y="2943882"/>
            <a:ext cx="7315200" cy="809625"/>
          </a:xfrm>
        </p:spPr>
        <p:txBody>
          <a:bodyPr>
            <a:normAutofit/>
          </a:bodyPr>
          <a:lstStyle>
            <a:lvl1pPr marL="0" indent="0">
              <a:buNone/>
              <a:defRPr sz="4100" cap="all" baseline="0">
                <a:solidFill>
                  <a:srgbClr val="004575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For a smarter city</a:t>
            </a:r>
            <a:endParaRPr lang="de-CH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302537" y="1831835"/>
            <a:ext cx="7315200" cy="589256"/>
          </a:xfrm>
        </p:spPr>
        <p:txBody>
          <a:bodyPr>
            <a:normAutofit/>
          </a:bodyPr>
          <a:lstStyle>
            <a:lvl1pPr marL="0" indent="0">
              <a:buNone/>
              <a:defRPr sz="4100" cap="all" baseline="0">
                <a:solidFill>
                  <a:srgbClr val="0093D8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Seven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318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7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4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/>
          <p:cNvSpPr/>
          <p:nvPr userDrawn="1"/>
        </p:nvSpPr>
        <p:spPr>
          <a:xfrm>
            <a:off x="350044" y="645319"/>
            <a:ext cx="11491912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50" y="645320"/>
            <a:ext cx="6686303" cy="352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1050" y="645319"/>
            <a:ext cx="215256" cy="35283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612" y="1236648"/>
            <a:ext cx="7419976" cy="83099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Challenge name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79488" y="1727991"/>
            <a:ext cx="7150100" cy="5464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1"/>
                </a:solidFill>
                <a:latin typeface="Fira Sans ExtraLight" panose="020B0403050000020004" pitchFamily="34" charset="0"/>
              </a:defRPr>
            </a:lvl1pPr>
          </a:lstStyle>
          <a:p>
            <a:pPr lvl="0"/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207353" y="645318"/>
            <a:ext cx="215256" cy="35283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97407" y="2478538"/>
            <a:ext cx="3608387" cy="1243356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Preview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709612" y="4915424"/>
            <a:ext cx="5233988" cy="1671637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1800" baseline="0"/>
            </a:lvl1pPr>
          </a:lstStyle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Department</a:t>
            </a:r>
          </a:p>
          <a:p>
            <a:pPr lvl="0"/>
            <a:r>
              <a:rPr lang="en-US" dirty="0" smtClean="0"/>
              <a:t>Contact details</a:t>
            </a:r>
            <a:endParaRPr lang="de-CH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97406" y="4394824"/>
            <a:ext cx="5246193" cy="470070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/>
            </a:lvl1pPr>
          </a:lstStyle>
          <a:p>
            <a:pPr lvl="0"/>
            <a:r>
              <a:rPr lang="en-US" dirty="0" smtClean="0"/>
              <a:t>Contact name</a:t>
            </a:r>
            <a:endParaRPr lang="de-CH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09612" y="3807549"/>
            <a:ext cx="3608387" cy="300107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Provided by </a:t>
            </a:r>
          </a:p>
        </p:txBody>
      </p:sp>
    </p:spTree>
    <p:extLst>
      <p:ext uri="{BB962C8B-B14F-4D97-AF65-F5344CB8AC3E}">
        <p14:creationId xmlns:p14="http://schemas.microsoft.com/office/powerpoint/2010/main" val="1111019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779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2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peggy.neubert@vbz.c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mailto:peggy.neubert@vbz.ch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marvin.buergin@zuerich.ch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trava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dmin.ch/opc/en/classified-compilation/19920153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va.com/featur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marvin.buergin@zuerich.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thingsnetwork.org/" TargetMode="External"/><Relationship Id="rId5" Type="http://schemas.openxmlformats.org/officeDocument/2006/relationships/hyperlink" Target="https://www.stadt-zuerich.ch/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hyperlink" Target="mailto:thomas.hug@publibike.ch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.hug@publibike.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simon.keller@zuerich.ch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h/url?sa=i&amp;rct=j&amp;q=&amp;esrc=s&amp;source=images&amp;cd=&amp;ved=2ahUKEwiDwdLq_dzbAhVC3KQKHexzDUAQjRx6BAgBEAU&amp;url=https://www.baslerhofmann.ch/de/projekte/projekte-detailansicht/projekt/linienfuehrung-und-zentrumsentwicklung-altstetten.html&amp;psig=AOvVaw2HEma4tY2MtXYczCWhOEiL&amp;ust=1529403323118083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simon.keller@zuerich.ch" TargetMode="External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ruedlinger@notime.e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://www.google.ch/url?sa=i&amp;rct=j&amp;q=&amp;esrc=s&amp;source=images&amp;cd=&amp;ved=2ahUKEwipqqrC-tzbAhWB_aQKHXp5DjcQjRx6BAgBEAU&amp;url=http://punkt4.info/social-news/news/post-uebernimmt-velokurier.html&amp;psig=AOvVaw2KrZKcC6ppXdVHbEHdI_0_&amp;ust=152940246300905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h/url?sa=i&amp;rct=j&amp;q=&amp;esrc=s&amp;source=images&amp;cd=&amp;ved=2ahUKEwjF3sOg_9zbAhUC_qQKHRzqDT0QjRx6BAgBEAU&amp;url=https://www.heilsarmee.ch/standorte/wohnheime-zuerich-0&amp;psig=AOvVaw3Svj2kjq4u9sWD3kYw6NlJ&amp;ust=152940371011337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jpeg"/><Relationship Id="rId5" Type="http://schemas.openxmlformats.org/officeDocument/2006/relationships/hyperlink" Target="mailto:fernand.donze@ewz.ch" TargetMode="External"/><Relationship Id="rId4" Type="http://schemas.openxmlformats.org/officeDocument/2006/relationships/hyperlink" Target="mailto:marcus.cathomen@ewz.ch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7x24stunden@ewz.ch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gonzalocasas@gmail.co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ke-zurich/open-challenge-idea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Civic Tech and LoRaWAN Hackathon for a better city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46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Aka, why are we here tonight?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a smarter city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302537" y="1882634"/>
            <a:ext cx="7315200" cy="5892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Seven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3240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2" y="1236874"/>
            <a:ext cx="8006218" cy="830997"/>
          </a:xfrm>
        </p:spPr>
        <p:txBody>
          <a:bodyPr>
            <a:normAutofit/>
          </a:bodyPr>
          <a:lstStyle/>
          <a:p>
            <a:r>
              <a:rPr lang="de-CH" dirty="0"/>
              <a:t>Real time </a:t>
            </a:r>
            <a:r>
              <a:rPr lang="de-CH" dirty="0" err="1" smtClean="0"/>
              <a:t>Occupancy</a:t>
            </a:r>
            <a:r>
              <a:rPr lang="de-CH" dirty="0" smtClean="0"/>
              <a:t> rate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Discover ways to use technology to measure and understand occupancy rate of the public transport vehicles in real time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Head of Service Quality, VBZ</a:t>
            </a:r>
          </a:p>
          <a:p>
            <a:r>
              <a:rPr lang="en-US" dirty="0"/>
              <a:t>Mail: </a:t>
            </a:r>
            <a:r>
              <a:rPr lang="en-US" dirty="0" smtClean="0">
                <a:hlinkClick r:id="rId3"/>
              </a:rPr>
              <a:t>peggy.neubert@vbz.ch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Phone: 044 411 </a:t>
            </a:r>
            <a:r>
              <a:rPr lang="en-US" dirty="0" smtClean="0"/>
              <a:t>4632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Peggy </a:t>
            </a:r>
            <a:r>
              <a:rPr lang="de-CH" dirty="0" smtClean="0"/>
              <a:t>Neubert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Provided by VBZ</a:t>
            </a:r>
            <a:endParaRPr lang="de-CH" dirty="0"/>
          </a:p>
        </p:txBody>
      </p:sp>
      <p:sp>
        <p:nvSpPr>
          <p:cNvPr id="8" name="Shape 108"/>
          <p:cNvSpPr/>
          <p:nvPr/>
        </p:nvSpPr>
        <p:spPr>
          <a:xfrm>
            <a:off x="717590" y="24946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1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pic>
        <p:nvPicPr>
          <p:cNvPr id="9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76" y="5965372"/>
            <a:ext cx="2135829" cy="5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de-CH" dirty="0"/>
          </a:p>
        </p:txBody>
      </p:sp>
      <p:sp>
        <p:nvSpPr>
          <p:cNvPr id="4" name="Inhaltsplatzhalter 7"/>
          <p:cNvSpPr>
            <a:spLocks noGrp="1"/>
          </p:cNvSpPr>
          <p:nvPr>
            <p:ph idx="1"/>
          </p:nvPr>
        </p:nvSpPr>
        <p:spPr>
          <a:xfrm>
            <a:off x="838200" y="1866330"/>
            <a:ext cx="10664371" cy="4592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Fira Sans"/>
              </a:rPr>
              <a:t>Today only 20% of our vehicles are equipped with counting sensors. The occupancy rate will be available days later. For future applications we need this information for all vehicles in real </a:t>
            </a:r>
            <a:r>
              <a:rPr lang="en-US" sz="2000" dirty="0">
                <a:latin typeface="Fira Sans"/>
              </a:rPr>
              <a:t>time. If the </a:t>
            </a:r>
            <a:r>
              <a:rPr lang="en-US" sz="2000" dirty="0" smtClean="0">
                <a:latin typeface="Fira Sans"/>
              </a:rPr>
              <a:t>information of the occupancy </a:t>
            </a:r>
            <a:r>
              <a:rPr lang="en-US" sz="2000" dirty="0">
                <a:latin typeface="Fira Sans"/>
              </a:rPr>
              <a:t>rate is </a:t>
            </a:r>
            <a:r>
              <a:rPr lang="en-US" sz="2000" dirty="0" smtClean="0">
                <a:latin typeface="Fira Sans"/>
              </a:rPr>
              <a:t>combined with the </a:t>
            </a:r>
            <a:r>
              <a:rPr lang="en-US" sz="2000" dirty="0">
                <a:latin typeface="Fira Sans"/>
              </a:rPr>
              <a:t>timetable, commuters may change their </a:t>
            </a:r>
            <a:r>
              <a:rPr lang="en-US" sz="2000" dirty="0" smtClean="0">
                <a:latin typeface="Fira Sans"/>
              </a:rPr>
              <a:t>travel behavior </a:t>
            </a:r>
            <a:r>
              <a:rPr lang="en-US" sz="2000" dirty="0">
                <a:latin typeface="Fira Sans"/>
              </a:rPr>
              <a:t>and </a:t>
            </a:r>
            <a:r>
              <a:rPr lang="en-US" sz="2000" dirty="0" smtClean="0">
                <a:latin typeface="Fira Sans"/>
              </a:rPr>
              <a:t>use less crowded </a:t>
            </a:r>
            <a:r>
              <a:rPr lang="en-US" sz="2000" dirty="0">
                <a:latin typeface="Fira Sans"/>
              </a:rPr>
              <a:t>vehicles</a:t>
            </a:r>
            <a:r>
              <a:rPr lang="en-US" sz="2000" dirty="0" smtClean="0">
                <a:latin typeface="Fira Sans"/>
              </a:rPr>
              <a:t>.</a:t>
            </a:r>
            <a:endParaRPr lang="en-US" sz="2000" dirty="0">
              <a:latin typeface="Fira Sans"/>
            </a:endParaRPr>
          </a:p>
        </p:txBody>
      </p:sp>
      <p:pic>
        <p:nvPicPr>
          <p:cNvPr id="5" name="Grafik 1"/>
          <p:cNvPicPr>
            <a:picLocks noChangeAspect="1"/>
          </p:cNvPicPr>
          <p:nvPr/>
        </p:nvPicPr>
        <p:blipFill rotWithShape="1">
          <a:blip r:embed="rId3"/>
          <a:srcRect t="14230" b="21345"/>
          <a:stretch/>
        </p:blipFill>
        <p:spPr>
          <a:xfrm>
            <a:off x="838200" y="3168720"/>
            <a:ext cx="3152775" cy="2607966"/>
          </a:xfrm>
          <a:prstGeom prst="rect">
            <a:avLst/>
          </a:prstGeom>
        </p:spPr>
      </p:pic>
      <p:pic>
        <p:nvPicPr>
          <p:cNvPr id="6" name="Grafik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9"/>
          <a:stretch/>
        </p:blipFill>
        <p:spPr>
          <a:xfrm>
            <a:off x="4638700" y="3168720"/>
            <a:ext cx="2592289" cy="26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&amp; Hints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83557"/>
            <a:ext cx="10515600" cy="12934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Contact:</a:t>
            </a:r>
          </a:p>
          <a:p>
            <a:pPr marL="0" indent="0">
              <a:buNone/>
            </a:pPr>
            <a:r>
              <a:rPr lang="en-US" sz="2000" dirty="0"/>
              <a:t>Peggy </a:t>
            </a:r>
            <a:r>
              <a:rPr lang="en-US" sz="2000" dirty="0" err="1"/>
              <a:t>Neubert</a:t>
            </a:r>
            <a:r>
              <a:rPr lang="en-US" sz="2000" dirty="0"/>
              <a:t>, </a:t>
            </a:r>
            <a:r>
              <a:rPr lang="en-US" sz="2000" dirty="0">
                <a:hlinkClick r:id="rId3"/>
              </a:rPr>
              <a:t>peggy.neubert@vbz.ch</a:t>
            </a:r>
            <a:r>
              <a:rPr lang="en-US" sz="2000" dirty="0"/>
              <a:t>, 044 411 4632,</a:t>
            </a:r>
          </a:p>
          <a:p>
            <a:pPr marL="0" indent="0">
              <a:buNone/>
            </a:pPr>
            <a:r>
              <a:rPr lang="en-US" sz="2000" dirty="0" smtClean="0"/>
              <a:t>Available </a:t>
            </a:r>
            <a:r>
              <a:rPr lang="en-US" sz="2000" dirty="0"/>
              <a:t>Tue – </a:t>
            </a:r>
            <a:r>
              <a:rPr lang="en-US" sz="2000" dirty="0" err="1"/>
              <a:t>Thur</a:t>
            </a:r>
            <a:r>
              <a:rPr lang="en-US" sz="2000" dirty="0"/>
              <a:t> (9 a.m. – 4 </a:t>
            </a:r>
            <a:r>
              <a:rPr lang="en-US" sz="2000" dirty="0" err="1"/>
              <a:t>p.m</a:t>
            </a:r>
            <a:r>
              <a:rPr lang="en-US" sz="2000" dirty="0" smtClean="0"/>
              <a:t>)</a:t>
            </a:r>
            <a:endParaRPr lang="en-US" sz="2000" dirty="0"/>
          </a:p>
          <a:p>
            <a:pPr marL="0" indent="0">
              <a:buNone/>
            </a:pPr>
            <a:r>
              <a:rPr lang="de-CH" sz="2000" dirty="0" err="1"/>
              <a:t>Visit</a:t>
            </a:r>
            <a:r>
              <a:rPr lang="de-CH" sz="2000" dirty="0"/>
              <a:t> Pitch 29.06.: Thomas </a:t>
            </a:r>
            <a:r>
              <a:rPr lang="de-CH" sz="2000" dirty="0" err="1"/>
              <a:t>Hollenstein</a:t>
            </a:r>
            <a:r>
              <a:rPr lang="de-CH" sz="2000" dirty="0"/>
              <a:t> + Daniel de Jong</a:t>
            </a:r>
          </a:p>
          <a:p>
            <a:pPr marL="0" indent="0">
              <a:buNone/>
            </a:pPr>
            <a:endParaRPr lang="de-CH" sz="2000" dirty="0"/>
          </a:p>
        </p:txBody>
      </p:sp>
      <p:pic>
        <p:nvPicPr>
          <p:cNvPr id="4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12876"/>
            <a:ext cx="1077673" cy="1080000"/>
          </a:xfrm>
          <a:prstGeom prst="rect">
            <a:avLst/>
          </a:prstGeom>
        </p:spPr>
      </p:pic>
      <p:pic>
        <p:nvPicPr>
          <p:cNvPr id="5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651" y="1294951"/>
            <a:ext cx="1080000" cy="1080000"/>
          </a:xfrm>
          <a:prstGeom prst="rect">
            <a:avLst/>
          </a:prstGeom>
        </p:spPr>
      </p:pic>
      <p:sp>
        <p:nvSpPr>
          <p:cNvPr id="6" name="Textfeld 3"/>
          <p:cNvSpPr txBox="1"/>
          <p:nvPr/>
        </p:nvSpPr>
        <p:spPr>
          <a:xfrm>
            <a:off x="879880" y="2437067"/>
            <a:ext cx="1030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 err="1"/>
              <a:t>S</a:t>
            </a:r>
            <a:r>
              <a:rPr lang="de-CH" sz="1600" dirty="0" err="1" smtClean="0"/>
              <a:t>eats</a:t>
            </a:r>
            <a:endParaRPr lang="de-CH" sz="1600" dirty="0"/>
          </a:p>
        </p:txBody>
      </p:sp>
      <p:sp>
        <p:nvSpPr>
          <p:cNvPr id="7" name="Textfeld 8"/>
          <p:cNvSpPr txBox="1"/>
          <p:nvPr/>
        </p:nvSpPr>
        <p:spPr>
          <a:xfrm>
            <a:off x="8014027" y="2362578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 smtClean="0"/>
              <a:t>Parking</a:t>
            </a:r>
            <a:r>
              <a:rPr lang="de-CH" sz="1400" dirty="0" smtClean="0"/>
              <a:t> </a:t>
            </a:r>
            <a:r>
              <a:rPr lang="de-CH" sz="1400" dirty="0" err="1" smtClean="0"/>
              <a:t>place</a:t>
            </a:r>
            <a:endParaRPr lang="de-CH" sz="1400" dirty="0"/>
          </a:p>
        </p:txBody>
      </p:sp>
      <p:pic>
        <p:nvPicPr>
          <p:cNvPr id="8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33" y="2730035"/>
            <a:ext cx="1066005" cy="1080000"/>
          </a:xfrm>
          <a:prstGeom prst="rect">
            <a:avLst/>
          </a:prstGeom>
        </p:spPr>
      </p:pic>
      <p:sp>
        <p:nvSpPr>
          <p:cNvPr id="9" name="Textfeld 9"/>
          <p:cNvSpPr txBox="1"/>
          <p:nvPr/>
        </p:nvSpPr>
        <p:spPr>
          <a:xfrm>
            <a:off x="838200" y="3785584"/>
            <a:ext cx="1071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 smtClean="0"/>
              <a:t>Standing </a:t>
            </a:r>
            <a:r>
              <a:rPr lang="de-CH" sz="1600" dirty="0" err="1" smtClean="0"/>
              <a:t>places</a:t>
            </a:r>
            <a:endParaRPr lang="de-CH" sz="1600" dirty="0"/>
          </a:p>
        </p:txBody>
      </p:sp>
      <p:pic>
        <p:nvPicPr>
          <p:cNvPr id="10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15" y="1671216"/>
            <a:ext cx="644352" cy="644352"/>
          </a:xfrm>
          <a:prstGeom prst="rect">
            <a:avLst/>
          </a:prstGeom>
        </p:spPr>
      </p:pic>
      <p:pic>
        <p:nvPicPr>
          <p:cNvPr id="11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78" y="1537036"/>
            <a:ext cx="866784" cy="866784"/>
          </a:xfrm>
          <a:prstGeom prst="rect">
            <a:avLst/>
          </a:prstGeom>
        </p:spPr>
      </p:pic>
      <p:sp>
        <p:nvSpPr>
          <p:cNvPr id="12" name="Textfeld 14"/>
          <p:cNvSpPr txBox="1"/>
          <p:nvPr/>
        </p:nvSpPr>
        <p:spPr>
          <a:xfrm>
            <a:off x="2272327" y="2403820"/>
            <a:ext cx="1395510" cy="46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smtClean="0">
                <a:latin typeface="+mn-lt"/>
              </a:rPr>
              <a:t>Different</a:t>
            </a:r>
            <a:r>
              <a:rPr lang="de-CH" sz="120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de-CH" sz="1200" dirty="0" err="1" smtClean="0">
                <a:solidFill>
                  <a:prstClr val="black"/>
                </a:solidFill>
                <a:latin typeface="+mn-lt"/>
              </a:rPr>
              <a:t>types</a:t>
            </a:r>
            <a:r>
              <a:rPr lang="de-CH" sz="120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de-CH" sz="1200" dirty="0" err="1" smtClean="0">
                <a:solidFill>
                  <a:prstClr val="black"/>
                </a:solidFill>
                <a:latin typeface="+mn-lt"/>
              </a:rPr>
              <a:t>of</a:t>
            </a:r>
            <a:r>
              <a:rPr lang="de-CH" sz="1200" dirty="0" smtClean="0">
                <a:solidFill>
                  <a:prstClr val="black"/>
                </a:solidFill>
                <a:latin typeface="+mn-lt"/>
              </a:rPr>
              <a:t> </a:t>
            </a:r>
          </a:p>
          <a:p>
            <a:pPr algn="ctr"/>
            <a:r>
              <a:rPr lang="de-CH" sz="1200" dirty="0" err="1" smtClean="0">
                <a:latin typeface="+mn-lt"/>
              </a:rPr>
              <a:t>vehicles</a:t>
            </a:r>
            <a:endParaRPr lang="de-CH" sz="1200" dirty="0">
              <a:latin typeface="+mn-lt"/>
            </a:endParaRPr>
          </a:p>
        </p:txBody>
      </p:sp>
      <p:pic>
        <p:nvPicPr>
          <p:cNvPr id="13" name="Grafik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62" y="1657099"/>
            <a:ext cx="714793" cy="714793"/>
          </a:xfrm>
          <a:prstGeom prst="rect">
            <a:avLst/>
          </a:prstGeom>
        </p:spPr>
      </p:pic>
      <p:sp>
        <p:nvSpPr>
          <p:cNvPr id="14" name="Textfeld 16"/>
          <p:cNvSpPr txBox="1"/>
          <p:nvPr/>
        </p:nvSpPr>
        <p:spPr>
          <a:xfrm>
            <a:off x="3742292" y="2406907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err="1" smtClean="0"/>
              <a:t>Vehicle</a:t>
            </a:r>
            <a:r>
              <a:rPr lang="de-CH" sz="1200" dirty="0" smtClean="0"/>
              <a:t> Location</a:t>
            </a:r>
            <a:endParaRPr lang="de-CH" sz="1200" dirty="0"/>
          </a:p>
        </p:txBody>
      </p:sp>
      <p:pic>
        <p:nvPicPr>
          <p:cNvPr id="15" name="Grafik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08" y="2966462"/>
            <a:ext cx="1002861" cy="1002861"/>
          </a:xfrm>
          <a:prstGeom prst="rect">
            <a:avLst/>
          </a:prstGeom>
        </p:spPr>
      </p:pic>
      <p:sp>
        <p:nvSpPr>
          <p:cNvPr id="16" name="Textfeld 18"/>
          <p:cNvSpPr txBox="1"/>
          <p:nvPr/>
        </p:nvSpPr>
        <p:spPr>
          <a:xfrm>
            <a:off x="3765045" y="4022476"/>
            <a:ext cx="141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smtClean="0"/>
              <a:t>Route </a:t>
            </a:r>
            <a:r>
              <a:rPr lang="de-CH" sz="1200" dirty="0" err="1" smtClean="0"/>
              <a:t>Stop</a:t>
            </a:r>
            <a:r>
              <a:rPr lang="de-CH" sz="1200" dirty="0" smtClean="0"/>
              <a:t> </a:t>
            </a:r>
            <a:r>
              <a:rPr lang="de-CH" sz="1200" dirty="0" err="1" smtClean="0"/>
              <a:t>sequence</a:t>
            </a:r>
            <a:endParaRPr lang="de-CH" sz="1200" dirty="0"/>
          </a:p>
        </p:txBody>
      </p:sp>
      <p:cxnSp>
        <p:nvCxnSpPr>
          <p:cNvPr id="17" name="Gerader Verbinder 19"/>
          <p:cNvCxnSpPr/>
          <p:nvPr/>
        </p:nvCxnSpPr>
        <p:spPr>
          <a:xfrm flipH="1">
            <a:off x="5200360" y="1654972"/>
            <a:ext cx="1" cy="2155063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bgerundetes Rechteck 20"/>
          <p:cNvSpPr/>
          <p:nvPr/>
        </p:nvSpPr>
        <p:spPr>
          <a:xfrm>
            <a:off x="5976949" y="1638378"/>
            <a:ext cx="864096" cy="845657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21"/>
          <p:cNvSpPr/>
          <p:nvPr/>
        </p:nvSpPr>
        <p:spPr>
          <a:xfrm>
            <a:off x="6192973" y="1494362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0" name="Gerader Verbinder 23"/>
          <p:cNvCxnSpPr>
            <a:endCxn id="19" idx="7"/>
          </p:cNvCxnSpPr>
          <p:nvPr/>
        </p:nvCxnSpPr>
        <p:spPr>
          <a:xfrm flipV="1">
            <a:off x="6408997" y="1547089"/>
            <a:ext cx="152752" cy="12729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5"/>
          <p:cNvSpPr txBox="1"/>
          <p:nvPr/>
        </p:nvSpPr>
        <p:spPr>
          <a:xfrm>
            <a:off x="5945313" y="2478887"/>
            <a:ext cx="895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 smtClean="0"/>
              <a:t>Weight</a:t>
            </a:r>
            <a:endParaRPr lang="de-CH" sz="1400" dirty="0"/>
          </a:p>
        </p:txBody>
      </p:sp>
      <p:pic>
        <p:nvPicPr>
          <p:cNvPr id="22" name="Grafik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832" y="3335489"/>
            <a:ext cx="849195" cy="849195"/>
          </a:xfrm>
          <a:prstGeom prst="rect">
            <a:avLst/>
          </a:prstGeom>
        </p:spPr>
      </p:pic>
      <p:sp>
        <p:nvSpPr>
          <p:cNvPr id="23" name="Textfeld 28"/>
          <p:cNvSpPr txBox="1"/>
          <p:nvPr/>
        </p:nvSpPr>
        <p:spPr>
          <a:xfrm>
            <a:off x="6890360" y="4216752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400" dirty="0" smtClean="0"/>
              <a:t>Mobile </a:t>
            </a:r>
            <a:r>
              <a:rPr lang="de-CH" sz="1400" dirty="0" err="1" smtClean="0"/>
              <a:t>devices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4667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62" y="644259"/>
            <a:ext cx="6696310" cy="35336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City Forest Visitors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All year round, the forests of the city of Zurich receive thousands of visitors. How can we assess and quantify them easily and efficiently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err="1"/>
              <a:t>Forest</a:t>
            </a:r>
            <a:r>
              <a:rPr lang="de-CH" dirty="0"/>
              <a:t> </a:t>
            </a:r>
            <a:r>
              <a:rPr lang="de-CH" dirty="0" err="1"/>
              <a:t>management</a:t>
            </a:r>
            <a:endParaRPr lang="de-CH" dirty="0"/>
          </a:p>
          <a:p>
            <a:r>
              <a:rPr lang="de-CH" dirty="0"/>
              <a:t>Grün Stadt Zürich</a:t>
            </a:r>
          </a:p>
          <a:p>
            <a:r>
              <a:rPr lang="de-CH" dirty="0" smtClean="0">
                <a:hlinkClick r:id="rId4"/>
              </a:rPr>
              <a:t>marvin.buergin@zuerich.ch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Regina </a:t>
            </a:r>
            <a:r>
              <a:rPr lang="de-CH" dirty="0" err="1"/>
              <a:t>Wollenmann</a:t>
            </a:r>
            <a:r>
              <a:rPr lang="de-CH" dirty="0"/>
              <a:t> / Marvin </a:t>
            </a:r>
            <a:r>
              <a:rPr lang="de-CH" dirty="0" smtClean="0"/>
              <a:t>Bürgin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Provided by </a:t>
            </a:r>
            <a:r>
              <a:rPr lang="en-US" dirty="0" err="1"/>
              <a:t>Grün</a:t>
            </a:r>
            <a:r>
              <a:rPr lang="en-US" dirty="0"/>
              <a:t> </a:t>
            </a:r>
            <a:r>
              <a:rPr lang="en-US" dirty="0" err="1"/>
              <a:t>Stadt</a:t>
            </a:r>
            <a:r>
              <a:rPr lang="en-US" dirty="0"/>
              <a:t> </a:t>
            </a:r>
            <a:r>
              <a:rPr lang="en-US" dirty="0" smtClean="0"/>
              <a:t>Zürich</a:t>
            </a:r>
            <a:endParaRPr lang="en-US" dirty="0"/>
          </a:p>
        </p:txBody>
      </p:sp>
      <p:sp>
        <p:nvSpPr>
          <p:cNvPr id="8" name="Shape 108"/>
          <p:cNvSpPr/>
          <p:nvPr/>
        </p:nvSpPr>
        <p:spPr>
          <a:xfrm>
            <a:off x="717590" y="24946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2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095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de-CH" dirty="0"/>
          </a:p>
        </p:txBody>
      </p:sp>
      <p:sp>
        <p:nvSpPr>
          <p:cNvPr id="5" name="Inhaltsplatzhalter 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12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Fira Sans"/>
              </a:rPr>
              <a:t>We know:</a:t>
            </a:r>
          </a:p>
          <a:p>
            <a:pPr marL="285750" indent="-285750"/>
            <a:r>
              <a:rPr lang="en-US" dirty="0" smtClean="0">
                <a:latin typeface="Fira Sans"/>
              </a:rPr>
              <a:t>Forest area: 2232 hectares </a:t>
            </a:r>
          </a:p>
          <a:p>
            <a:pPr marL="558800" lvl="1" indent="-285750"/>
            <a:r>
              <a:rPr lang="en-US" dirty="0" smtClean="0">
                <a:latin typeface="Fira Sans"/>
              </a:rPr>
              <a:t>Around 642 forest entry points</a:t>
            </a:r>
          </a:p>
          <a:p>
            <a:pPr marL="558800" lvl="1" indent="-285750"/>
            <a:r>
              <a:rPr lang="en-US" dirty="0" smtClean="0">
                <a:latin typeface="Fira Sans"/>
              </a:rPr>
              <a:t>230 kilometer forest roads and paths</a:t>
            </a:r>
          </a:p>
          <a:p>
            <a:pPr marL="558800" lvl="1" indent="-285750"/>
            <a:r>
              <a:rPr lang="en-US" dirty="0" smtClean="0">
                <a:latin typeface="Fira Sans"/>
              </a:rPr>
              <a:t>Diverse user groups</a:t>
            </a:r>
          </a:p>
          <a:p>
            <a:pPr marL="817563" lvl="2" indent="-285750"/>
            <a:r>
              <a:rPr lang="en-US" sz="1200" dirty="0" smtClean="0">
                <a:latin typeface="Fira Sans"/>
              </a:rPr>
              <a:t>Pedestrians (incl. </a:t>
            </a:r>
            <a:r>
              <a:rPr lang="en-US" sz="1200" dirty="0" err="1" smtClean="0">
                <a:latin typeface="Fira Sans"/>
              </a:rPr>
              <a:t>Geocachers</a:t>
            </a:r>
            <a:r>
              <a:rPr lang="en-US" sz="1200" dirty="0" smtClean="0">
                <a:latin typeface="Fira Sans"/>
              </a:rPr>
              <a:t>, Nordic Walkers)</a:t>
            </a:r>
          </a:p>
          <a:p>
            <a:pPr marL="817563" lvl="2" indent="-285750"/>
            <a:r>
              <a:rPr lang="en-US" sz="1200" dirty="0" smtClean="0">
                <a:latin typeface="Fira Sans"/>
              </a:rPr>
              <a:t>Cyclists</a:t>
            </a:r>
          </a:p>
          <a:p>
            <a:pPr marL="817563" lvl="2" indent="-285750"/>
            <a:r>
              <a:rPr lang="en-US" sz="1200" dirty="0" err="1" smtClean="0">
                <a:latin typeface="Fira Sans"/>
              </a:rPr>
              <a:t>Mountainbikers</a:t>
            </a:r>
            <a:endParaRPr lang="en-US" sz="1200" dirty="0" smtClean="0">
              <a:latin typeface="Fira Sans"/>
            </a:endParaRPr>
          </a:p>
          <a:p>
            <a:pPr marL="817563" lvl="2" indent="-285750"/>
            <a:r>
              <a:rPr lang="en-US" sz="1200" dirty="0" smtClean="0">
                <a:latin typeface="Fira Sans"/>
              </a:rPr>
              <a:t>Runners</a:t>
            </a:r>
          </a:p>
          <a:p>
            <a:pPr marL="817563" lvl="2" indent="-285750"/>
            <a:r>
              <a:rPr lang="en-US" sz="1200" dirty="0" smtClean="0">
                <a:latin typeface="Fira Sans"/>
              </a:rPr>
              <a:t>Forest Kindergarten</a:t>
            </a:r>
          </a:p>
          <a:p>
            <a:pPr marL="817563" lvl="2" indent="-285750"/>
            <a:r>
              <a:rPr lang="en-US" sz="1200" dirty="0" smtClean="0">
                <a:latin typeface="Fira Sans"/>
              </a:rPr>
              <a:t>Dog Owners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US" dirty="0" smtClean="0">
              <a:latin typeface="Fira Sans"/>
            </a:endParaRPr>
          </a:p>
          <a:p>
            <a:pPr marL="0" indent="0">
              <a:buNone/>
            </a:pPr>
            <a:r>
              <a:rPr lang="en-US" b="1" dirty="0" smtClean="0">
                <a:latin typeface="Fira Sans"/>
              </a:rPr>
              <a:t>We guess:</a:t>
            </a:r>
          </a:p>
          <a:p>
            <a:pPr marL="285750" indent="-285750"/>
            <a:r>
              <a:rPr lang="en-US" dirty="0" smtClean="0">
                <a:latin typeface="Fira Sans"/>
              </a:rPr>
              <a:t>More than 1’500’000 visits per year</a:t>
            </a:r>
          </a:p>
          <a:p>
            <a:endParaRPr lang="en-US" dirty="0" smtClean="0">
              <a:latin typeface="Fira Sans"/>
            </a:endParaRPr>
          </a:p>
          <a:p>
            <a:endParaRPr lang="en-US" dirty="0" smtClean="0">
              <a:latin typeface="Fira Sans"/>
            </a:endParaRPr>
          </a:p>
          <a:p>
            <a:endParaRPr lang="en-US" dirty="0" smtClean="0">
              <a:latin typeface="Fira Sans"/>
            </a:endParaRPr>
          </a:p>
          <a:p>
            <a:endParaRPr lang="de-CH" dirty="0">
              <a:latin typeface="Fira Sans"/>
            </a:endParaRPr>
          </a:p>
        </p:txBody>
      </p:sp>
      <p:pic>
        <p:nvPicPr>
          <p:cNvPr id="7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30" y="510268"/>
            <a:ext cx="4244703" cy="4012678"/>
          </a:xfrm>
          <a:prstGeom prst="rect">
            <a:avLst/>
          </a:prstGeom>
        </p:spPr>
      </p:pic>
      <p:pic>
        <p:nvPicPr>
          <p:cNvPr id="6" name="Grafik 8" descr="C:\Users\gszwor\Desktop\Wochenendtag_inkl_Föhreneggweg_comp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2"/>
          <a:stretch/>
        </p:blipFill>
        <p:spPr bwMode="auto">
          <a:xfrm>
            <a:off x="7320530" y="4138677"/>
            <a:ext cx="1726843" cy="22919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04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de-CH" dirty="0"/>
          </a:p>
        </p:txBody>
      </p:sp>
      <p:sp>
        <p:nvSpPr>
          <p:cNvPr id="4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Fira Sans"/>
              </a:rPr>
              <a:t>We would like to know: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/>
              </a:rPr>
              <a:t>How many visitors do we have?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/>
              </a:rPr>
              <a:t>Where do they go?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/>
              </a:rPr>
              <a:t>Where do they stay?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/>
              </a:rPr>
              <a:t>What </a:t>
            </a:r>
            <a:r>
              <a:rPr lang="en-US" sz="2000" dirty="0" smtClean="0">
                <a:latin typeface="Fira Sans"/>
              </a:rPr>
              <a:t>activities </a:t>
            </a:r>
            <a:r>
              <a:rPr lang="en-US" sz="2000" dirty="0">
                <a:latin typeface="Fira Sans"/>
              </a:rPr>
              <a:t>do they perform?</a:t>
            </a:r>
          </a:p>
          <a:p>
            <a:endParaRPr lang="en-US" sz="2000" dirty="0" smtClean="0">
              <a:latin typeface="Fira Sans"/>
            </a:endParaRPr>
          </a:p>
          <a:p>
            <a:endParaRPr lang="en-US" sz="2000" dirty="0">
              <a:latin typeface="Fira Sans"/>
            </a:endParaRPr>
          </a:p>
          <a:p>
            <a:endParaRPr lang="en-US" sz="2000" dirty="0" smtClean="0">
              <a:latin typeface="Fira Sans"/>
            </a:endParaRPr>
          </a:p>
          <a:p>
            <a:endParaRPr lang="de-CH" sz="2000" dirty="0">
              <a:latin typeface="Fira Sans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800" y="725713"/>
            <a:ext cx="4991212" cy="5066267"/>
          </a:xfrm>
          <a:prstGeom prst="rect">
            <a:avLst/>
          </a:prstGeom>
        </p:spPr>
      </p:pic>
      <p:sp>
        <p:nvSpPr>
          <p:cNvPr id="6" name="Textfeld 2"/>
          <p:cNvSpPr txBox="1"/>
          <p:nvPr/>
        </p:nvSpPr>
        <p:spPr>
          <a:xfrm>
            <a:off x="6702248" y="5823515"/>
            <a:ext cx="5013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Source: LWF Merkblatt 39 der bayerischen Landesanstalt für Wald und Forstwirtschaft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18448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de-CH" dirty="0"/>
          </a:p>
        </p:txBody>
      </p:sp>
      <p:sp>
        <p:nvSpPr>
          <p:cNvPr id="4" name="Inhaltsplatzhalter 7"/>
          <p:cNvSpPr>
            <a:spLocks noGrp="1"/>
          </p:cNvSpPr>
          <p:nvPr>
            <p:ph idx="1"/>
          </p:nvPr>
        </p:nvSpPr>
        <p:spPr>
          <a:xfrm>
            <a:off x="838200" y="1825625"/>
            <a:ext cx="6208486" cy="2826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Fira Sans"/>
              </a:rPr>
              <a:t>Why is this of interest?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/>
              </a:rPr>
              <a:t>Putting the right infrastructure in the right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/>
              </a:rPr>
              <a:t>Optimization of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/>
              </a:rPr>
              <a:t>Early detection of </a:t>
            </a:r>
            <a:r>
              <a:rPr lang="en-US" sz="2000" dirty="0">
                <a:latin typeface="Fira Sans"/>
              </a:rPr>
              <a:t>t</a:t>
            </a:r>
            <a:r>
              <a:rPr lang="en-US" sz="2000" dirty="0" smtClean="0">
                <a:latin typeface="Fira Sans"/>
              </a:rPr>
              <a:t>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/>
              </a:rPr>
              <a:t>Early </a:t>
            </a:r>
            <a:r>
              <a:rPr lang="en-US" sz="2000" dirty="0" smtClean="0">
                <a:latin typeface="Fira Sans"/>
              </a:rPr>
              <a:t>detection of conflict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/>
              </a:rPr>
              <a:t>Justification of resources</a:t>
            </a:r>
          </a:p>
          <a:p>
            <a:endParaRPr lang="en-US" sz="2000" dirty="0">
              <a:latin typeface="Fira Sans"/>
            </a:endParaRPr>
          </a:p>
          <a:p>
            <a:endParaRPr lang="en-US" sz="2000" dirty="0" smtClean="0">
              <a:latin typeface="Fira Sans"/>
            </a:endParaRPr>
          </a:p>
          <a:p>
            <a:endParaRPr lang="en-US" sz="2000" dirty="0">
              <a:latin typeface="Fira Sans"/>
            </a:endParaRPr>
          </a:p>
          <a:p>
            <a:endParaRPr lang="de-CH" sz="2000" dirty="0">
              <a:latin typeface="Fira Sans"/>
            </a:endParaRPr>
          </a:p>
        </p:txBody>
      </p:sp>
      <p:pic>
        <p:nvPicPr>
          <p:cNvPr id="5" name="Grafik 9"/>
          <p:cNvPicPr>
            <a:picLocks noChangeAspect="1"/>
          </p:cNvPicPr>
          <p:nvPr/>
        </p:nvPicPr>
        <p:blipFill>
          <a:blip r:embed="rId3">
            <a:lum brigh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28" y="3824513"/>
            <a:ext cx="3571144" cy="2379275"/>
          </a:xfrm>
          <a:prstGeom prst="rect">
            <a:avLst/>
          </a:prstGeom>
        </p:spPr>
      </p:pic>
      <p:pic>
        <p:nvPicPr>
          <p:cNvPr id="6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21" y="3824512"/>
            <a:ext cx="3182979" cy="2379276"/>
          </a:xfrm>
          <a:prstGeom prst="rect">
            <a:avLst/>
          </a:prstGeom>
        </p:spPr>
      </p:pic>
      <p:pic>
        <p:nvPicPr>
          <p:cNvPr id="7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21" y="1201246"/>
            <a:ext cx="3182979" cy="23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0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Resources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/>
            <a:r>
              <a:rPr lang="en-US" sz="2000" dirty="0"/>
              <a:t>Data of available sensors (Pedestrians/Cyclists)</a:t>
            </a:r>
          </a:p>
          <a:p>
            <a:pPr marL="285750" indent="-285750"/>
            <a:r>
              <a:rPr lang="en-US" sz="2000" dirty="0" err="1" smtClean="0"/>
              <a:t>Heatmap</a:t>
            </a:r>
            <a:r>
              <a:rPr lang="en-US" sz="2000" dirty="0" smtClean="0"/>
              <a:t> </a:t>
            </a:r>
            <a:r>
              <a:rPr lang="en-US" sz="2000" dirty="0"/>
              <a:t>of </a:t>
            </a:r>
            <a:r>
              <a:rPr lang="en-US" sz="2000" dirty="0" smtClean="0"/>
              <a:t>Zurich: </a:t>
            </a:r>
            <a:r>
              <a:rPr lang="en-US" sz="2000" dirty="0">
                <a:hlinkClick r:id="rId3"/>
              </a:rPr>
              <a:t>https://labs.strava.com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/>
          </a:p>
          <a:p>
            <a:pPr marL="285750" indent="-285750"/>
            <a:r>
              <a:rPr lang="en-US" sz="2000" dirty="0"/>
              <a:t>GIS Data:</a:t>
            </a:r>
          </a:p>
          <a:p>
            <a:pPr marL="558800" lvl="1" indent="-285750"/>
            <a:r>
              <a:rPr lang="en-US" sz="2000" dirty="0"/>
              <a:t>Forest roads and paths</a:t>
            </a:r>
          </a:p>
          <a:p>
            <a:pPr marL="558800" lvl="1" indent="-285750"/>
            <a:r>
              <a:rPr lang="en-US" sz="2000" dirty="0"/>
              <a:t>Forest entries</a:t>
            </a:r>
          </a:p>
          <a:p>
            <a:pPr marL="558800" lvl="1" indent="-285750"/>
            <a:r>
              <a:rPr lang="en-US" sz="2000" dirty="0"/>
              <a:t>Recreation infrastructure in the forest (lines and points</a:t>
            </a:r>
            <a:r>
              <a:rPr lang="en-US" sz="2000" dirty="0" smtClean="0"/>
              <a:t>)</a:t>
            </a:r>
            <a:endParaRPr lang="de-CH" sz="2000" dirty="0" smtClean="0"/>
          </a:p>
          <a:p>
            <a:pPr marL="0" indent="0">
              <a:buNone/>
            </a:pPr>
            <a:r>
              <a:rPr lang="en-US" sz="2000" b="1" dirty="0" smtClean="0"/>
              <a:t>Constraints</a:t>
            </a:r>
            <a:r>
              <a:rPr lang="en-US" sz="2000" b="1" dirty="0"/>
              <a:t>:</a:t>
            </a:r>
            <a:r>
              <a:rPr lang="en-US" sz="2000" dirty="0" smtClean="0"/>
              <a:t> </a:t>
            </a:r>
            <a:endParaRPr lang="en-US" sz="2000" dirty="0"/>
          </a:p>
          <a:p>
            <a:pPr marL="285750" indent="-285750"/>
            <a:r>
              <a:rPr lang="en-US" sz="2000" dirty="0"/>
              <a:t>Sensors (robust/energy source/wireless data transfer)</a:t>
            </a:r>
          </a:p>
          <a:p>
            <a:pPr marL="285750" indent="-285750"/>
            <a:r>
              <a:rPr lang="en-US" sz="2000" dirty="0"/>
              <a:t>Number of forest entries</a:t>
            </a:r>
          </a:p>
          <a:p>
            <a:pPr marL="285750" indent="-285750"/>
            <a:r>
              <a:rPr lang="en-US" sz="2000" dirty="0"/>
              <a:t>Accuracy/costs</a:t>
            </a:r>
          </a:p>
          <a:p>
            <a:pPr marL="285750" indent="-285750"/>
            <a:r>
              <a:rPr lang="en-US" sz="2000" dirty="0"/>
              <a:t>Data laws e.g. Federal Act on Data Protection: </a:t>
            </a:r>
            <a:r>
              <a:rPr lang="en-US" sz="2000" dirty="0">
                <a:hlinkClick r:id="rId4"/>
              </a:rPr>
              <a:t>https://www.admin.ch/opc/en/classified-compilation/19920153/index.html</a:t>
            </a:r>
            <a:endParaRPr lang="en-US" sz="2000" dirty="0"/>
          </a:p>
          <a:p>
            <a:endParaRPr lang="de-CH" sz="2000" dirty="0"/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71108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&amp; Hints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/>
            <a:r>
              <a:rPr lang="en-US" dirty="0"/>
              <a:t>Video evaluation</a:t>
            </a:r>
          </a:p>
          <a:p>
            <a:pPr marL="285750" indent="-285750"/>
            <a:r>
              <a:rPr lang="en-US" dirty="0" err="1"/>
              <a:t>Strava</a:t>
            </a:r>
            <a:r>
              <a:rPr lang="en-US" dirty="0"/>
              <a:t>-App Data </a:t>
            </a:r>
            <a:r>
              <a:rPr lang="en-US" dirty="0">
                <a:hlinkClick r:id="rId3"/>
              </a:rPr>
              <a:t>https://www.strava.com/features</a:t>
            </a:r>
            <a:endParaRPr lang="en-US" dirty="0"/>
          </a:p>
          <a:p>
            <a:pPr marL="285750" indent="-285750"/>
            <a:r>
              <a:rPr lang="en-US" dirty="0"/>
              <a:t>Other Apps?</a:t>
            </a:r>
          </a:p>
          <a:p>
            <a:pPr marL="285750" indent="-285750"/>
            <a:r>
              <a:rPr lang="en-US" dirty="0"/>
              <a:t>Mobile phone tracking</a:t>
            </a:r>
          </a:p>
          <a:p>
            <a:pPr marL="285750" indent="-285750"/>
            <a:r>
              <a:rPr lang="en-US" dirty="0"/>
              <a:t>Evaluation of App/Mobile-Data in small forest part, control with </a:t>
            </a:r>
            <a:r>
              <a:rPr lang="en-US" dirty="0" smtClean="0"/>
              <a:t>sensors</a:t>
            </a:r>
            <a:br>
              <a:rPr lang="en-US" dirty="0" smtClean="0"/>
            </a:br>
            <a:r>
              <a:rPr lang="en-US" dirty="0" smtClean="0"/>
              <a:t>	=&gt; Optimization </a:t>
            </a:r>
            <a:r>
              <a:rPr lang="en-US" dirty="0"/>
              <a:t>of infrastructure</a:t>
            </a:r>
          </a:p>
          <a:p>
            <a:pPr marL="285750" indent="-285750"/>
            <a:r>
              <a:rPr lang="en-US" dirty="0"/>
              <a:t>Extrapolation of data? Creation of a data model?</a:t>
            </a:r>
          </a:p>
          <a:p>
            <a:pPr marL="285750" indent="-285750"/>
            <a:r>
              <a:rPr lang="en-US" dirty="0"/>
              <a:t>Classification of visitors via movement speed?</a:t>
            </a:r>
          </a:p>
          <a:p>
            <a:pPr marL="285750" indent="-285750"/>
            <a:r>
              <a:rPr lang="en-US" dirty="0"/>
              <a:t>Creation of Heat-Map/Length of stay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Contact: Preferably by email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marvin.buergin@zuerich.ch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Office hours 8-17, Tel.: 044 412 42 </a:t>
            </a:r>
            <a:r>
              <a:rPr lang="en-US" dirty="0" smtClean="0"/>
              <a:t>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64343"/>
            <a:ext cx="9144000" cy="1103086"/>
          </a:xfrm>
        </p:spPr>
        <p:txBody>
          <a:bodyPr/>
          <a:lstStyle/>
          <a:p>
            <a:r>
              <a:rPr lang="en-US" dirty="0" smtClean="0"/>
              <a:t>What is this?</a:t>
            </a:r>
            <a:endParaRPr lang="de-CH" dirty="0"/>
          </a:p>
        </p:txBody>
      </p:sp>
      <p:pic>
        <p:nvPicPr>
          <p:cNvPr id="1026" name="Picture 2" descr="https://makezurich.ch/images/logo-zuri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72" y="3973511"/>
            <a:ext cx="3176414" cy="147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kezurich.ch/images/logo-on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57" y="4154941"/>
            <a:ext cx="3182126" cy="11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29544" y="2751124"/>
            <a:ext cx="7525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are bringing together the local </a:t>
            </a:r>
            <a:r>
              <a:rPr lang="en-US" dirty="0" smtClean="0"/>
              <a:t>maker </a:t>
            </a:r>
            <a:r>
              <a:rPr lang="en-US" dirty="0"/>
              <a:t>community and the city administration to explore new ways of solving problems of </a:t>
            </a:r>
            <a:r>
              <a:rPr lang="en-US" dirty="0">
                <a:hlinkClick r:id="rId5"/>
              </a:rPr>
              <a:t>our city</a:t>
            </a:r>
            <a:r>
              <a:rPr lang="en-US" dirty="0"/>
              <a:t> with the help of </a:t>
            </a:r>
            <a:r>
              <a:rPr lang="en-US" dirty="0">
                <a:hlinkClick r:id="rId6"/>
              </a:rPr>
              <a:t>open networks and civic tech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34142" y="5745936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Maker days | </a:t>
            </a:r>
            <a:r>
              <a:rPr lang="en-US" b="1" dirty="0" err="1" smtClean="0"/>
              <a:t>Hackdays</a:t>
            </a:r>
            <a:r>
              <a:rPr lang="en-US" b="1" dirty="0" smtClean="0"/>
              <a:t> | Hackathon</a:t>
            </a:r>
            <a:endParaRPr lang="de-CH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97199" y="5731973"/>
            <a:ext cx="5790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Fira Sans Light" panose="020B0403050000020004" pitchFamily="34" charset="0"/>
              </a:rPr>
              <a:t>Creative problem solving party</a:t>
            </a:r>
            <a:endParaRPr lang="de-CH" sz="3200" dirty="0">
              <a:latin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59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62" y="642161"/>
            <a:ext cx="6693086" cy="3531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Bike Left Behind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can we track and recover abandoned bikes from the stationary sharing system of </a:t>
            </a:r>
            <a:r>
              <a:rPr lang="en-US" dirty="0" err="1"/>
              <a:t>Züri</a:t>
            </a:r>
            <a:r>
              <a:rPr lang="en-US" dirty="0"/>
              <a:t> </a:t>
            </a:r>
            <a:r>
              <a:rPr lang="en-US" dirty="0" err="1"/>
              <a:t>Velo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Location </a:t>
            </a:r>
            <a:r>
              <a:rPr lang="de-CH" dirty="0" err="1"/>
              <a:t>manager</a:t>
            </a:r>
            <a:endParaRPr lang="de-CH" dirty="0"/>
          </a:p>
          <a:p>
            <a:r>
              <a:rPr lang="de-CH" dirty="0" err="1"/>
              <a:t>PubliBike</a:t>
            </a:r>
            <a:endParaRPr lang="de-CH" dirty="0"/>
          </a:p>
          <a:p>
            <a:r>
              <a:rPr lang="de-CH" dirty="0" smtClean="0">
                <a:hlinkClick r:id="rId4"/>
              </a:rPr>
              <a:t>thomas.hug@publibike.ch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Thomas </a:t>
            </a:r>
            <a:r>
              <a:rPr lang="de-CH" dirty="0" smtClean="0"/>
              <a:t>Hug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 smtClean="0"/>
              <a:t>PubliBike</a:t>
            </a:r>
            <a:endParaRPr lang="de-CH" dirty="0"/>
          </a:p>
        </p:txBody>
      </p:sp>
      <p:sp>
        <p:nvSpPr>
          <p:cNvPr id="8" name="Shape 108"/>
          <p:cNvSpPr/>
          <p:nvPr/>
        </p:nvSpPr>
        <p:spPr>
          <a:xfrm>
            <a:off x="717590" y="24946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3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pic>
        <p:nvPicPr>
          <p:cNvPr id="10" name="Grafik 6"/>
          <p:cNvPicPr>
            <a:picLocks noChangeAspect="1"/>
          </p:cNvPicPr>
          <p:nvPr/>
        </p:nvPicPr>
        <p:blipFill rotWithShape="1">
          <a:blip r:embed="rId5"/>
          <a:srcRect l="64705" t="37059" r="11030" b="24118"/>
          <a:stretch/>
        </p:blipFill>
        <p:spPr>
          <a:xfrm>
            <a:off x="4554538" y="4429969"/>
            <a:ext cx="1321273" cy="132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5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Bikes get lost. But we like our bikes! We don’t want them to get lost. </a:t>
            </a:r>
          </a:p>
          <a:p>
            <a:pPr marL="0" indent="0">
              <a:buNone/>
            </a:pPr>
            <a:r>
              <a:rPr lang="en-US" sz="2000" dirty="0"/>
              <a:t>How can we get them back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pic>
        <p:nvPicPr>
          <p:cNvPr id="4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0" y="2894803"/>
            <a:ext cx="5112668" cy="3408168"/>
          </a:xfrm>
          <a:prstGeom prst="rect">
            <a:avLst/>
          </a:prstGeom>
        </p:spPr>
      </p:pic>
      <p:pic>
        <p:nvPicPr>
          <p:cNvPr id="5" name="Imag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45" y="2894400"/>
            <a:ext cx="4536504" cy="34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Resources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bike. You can open the lock using any RFID-card. Take care of it – it would like to go riding again after the event.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Constraints</a:t>
            </a:r>
            <a:r>
              <a:rPr lang="en-US" sz="2000" b="1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Easily mounted on both bikes (</a:t>
            </a:r>
            <a:r>
              <a:rPr lang="en-US" sz="2000" dirty="0" err="1"/>
              <a:t>ebike</a:t>
            </a:r>
            <a:r>
              <a:rPr lang="en-US" sz="2000" dirty="0"/>
              <a:t> and mechanical)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Barely any additional battery and operational needs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Vandal-proof</a:t>
            </a:r>
          </a:p>
          <a:p>
            <a:pPr marL="0" indent="0">
              <a:buNone/>
            </a:pPr>
            <a:endParaRPr lang="de-CH" sz="2000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69" b="34031"/>
          <a:stretch/>
        </p:blipFill>
        <p:spPr>
          <a:xfrm>
            <a:off x="7459010" y="4034971"/>
            <a:ext cx="4118291" cy="21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&amp; Hints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Use available power (lights)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Hide it well (behind the back light or in the middle section)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Cost assumption is crucial for us </a:t>
            </a:r>
            <a:r>
              <a:rPr lang="en-US" sz="2000" dirty="0">
                <a:sym typeface="Wingdings" panose="05000000000000000000" pitchFamily="2" charset="2"/>
              </a:rPr>
              <a:t> a feasible solution will affect a few 1000 bikes not only in Zurich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Don’t use the </a:t>
            </a:r>
            <a:r>
              <a:rPr lang="en-US" sz="2000" dirty="0" err="1">
                <a:sym typeface="Wingdings" panose="05000000000000000000" pitchFamily="2" charset="2"/>
              </a:rPr>
              <a:t>ebike</a:t>
            </a:r>
            <a:r>
              <a:rPr lang="en-US" sz="2000" dirty="0">
                <a:sym typeface="Wingdings" panose="05000000000000000000" pitchFamily="2" charset="2"/>
              </a:rPr>
              <a:t> battery (obviously there is none on the mechanical bike)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ym typeface="Wingdings" panose="05000000000000000000" pitchFamily="2" charset="2"/>
              </a:rPr>
              <a:t>Making changes inside the lock gets very expensive – so better leave it 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E-Mail/Slack: </a:t>
            </a:r>
            <a:r>
              <a:rPr lang="en-US" sz="2000" dirty="0">
                <a:hlinkClick r:id="rId3"/>
              </a:rPr>
              <a:t>thomas.hug@publibike.ch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Phone: +41 76 405 72 12 (I often have meetings where I can’t take calls – so if you’re looking for a quick reply, you’re better off using email or slack</a:t>
            </a:r>
            <a:r>
              <a:rPr lang="en-US" sz="2000" dirty="0" smtClean="0"/>
              <a:t>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I’m out of office after Thursday. I will try replying to your questions nevertheless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154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71589" y="121310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27" y="648605"/>
            <a:ext cx="6676740" cy="35233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CONQUERING THE LAST </a:t>
            </a:r>
            <a:r>
              <a:rPr lang="de-CH" dirty="0" smtClean="0"/>
              <a:t>MILE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Optimizing last-mile logistics is fundamental topic for a smarter city. How can we measure and  visualize deliveries within the boundaries of the city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Project manager</a:t>
            </a:r>
          </a:p>
          <a:p>
            <a:r>
              <a:rPr lang="en-US" dirty="0"/>
              <a:t>Office for urban development</a:t>
            </a:r>
          </a:p>
          <a:p>
            <a:r>
              <a:rPr lang="en-US" dirty="0" smtClean="0">
                <a:hlinkClick r:id="rId4"/>
              </a:rPr>
              <a:t>simon.keller@zuerich.ch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Simon </a:t>
            </a:r>
            <a:r>
              <a:rPr lang="de-CH" dirty="0" smtClean="0"/>
              <a:t>Keller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Provided by the office for urban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Shape 108"/>
          <p:cNvSpPr/>
          <p:nvPr/>
        </p:nvSpPr>
        <p:spPr>
          <a:xfrm>
            <a:off x="717590" y="24946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4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sp>
        <p:nvSpPr>
          <p:cNvPr id="12" name="Shape 108"/>
          <p:cNvSpPr/>
          <p:nvPr/>
        </p:nvSpPr>
        <p:spPr>
          <a:xfrm>
            <a:off x="739135" y="24020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4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497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9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Due to the increasing volume of home deliveries and a constantly growing population, Zurich is facing the challenge of preventing congestion in their residential districts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5523819"/>
            <a:ext cx="10515600" cy="93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Definition: Last mile delivery is a term used for transportation of goods from the nearest distribution hub to the final destination, such as a home or business</a:t>
            </a:r>
            <a:r>
              <a:rPr lang="en-US" sz="2000" i="1" dirty="0" smtClean="0"/>
              <a:t>.</a:t>
            </a:r>
            <a:endParaRPr lang="en-US" sz="2000" i="1" dirty="0"/>
          </a:p>
        </p:txBody>
      </p:sp>
      <p:pic>
        <p:nvPicPr>
          <p:cNvPr id="5" name="Grafik 8"/>
          <p:cNvPicPr>
            <a:picLocks noChangeAspect="1"/>
          </p:cNvPicPr>
          <p:nvPr/>
        </p:nvPicPr>
        <p:blipFill rotWithShape="1">
          <a:blip r:embed="rId3"/>
          <a:srcRect l="23495" t="1732" r="7458" b="1075"/>
          <a:stretch/>
        </p:blipFill>
        <p:spPr>
          <a:xfrm>
            <a:off x="960230" y="2556540"/>
            <a:ext cx="2893314" cy="273627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4"/>
          <a:stretch/>
        </p:blipFill>
        <p:spPr bwMode="auto">
          <a:xfrm>
            <a:off x="4333901" y="2556540"/>
            <a:ext cx="2576930" cy="2736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16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&amp; Hints (I)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Optimization of last mile routes from the perspective of an urban planner. (e.g. to reduce traffic jams)</a:t>
            </a:r>
          </a:p>
          <a:p>
            <a:pPr marL="0" indent="0">
              <a:buNone/>
            </a:pPr>
            <a:endParaRPr lang="de-CH" sz="2000" dirty="0"/>
          </a:p>
        </p:txBody>
      </p:sp>
      <p:pic>
        <p:nvPicPr>
          <p:cNvPr id="4" name="Picture 2" descr="Bildergebnis für verkehrsplanung zürich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5" b="11879"/>
          <a:stretch/>
        </p:blipFill>
        <p:spPr bwMode="auto">
          <a:xfrm>
            <a:off x="1150257" y="2576816"/>
            <a:ext cx="7246257" cy="284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15999" y="5549622"/>
            <a:ext cx="10337799" cy="1017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Office of Urban Development</a:t>
            </a:r>
          </a:p>
          <a:p>
            <a:pPr marL="0" indent="0">
              <a:buNone/>
            </a:pPr>
            <a:r>
              <a:rPr lang="en-US" sz="1600" dirty="0"/>
              <a:t>Simon Keller</a:t>
            </a:r>
          </a:p>
          <a:p>
            <a:pPr marL="0" indent="0">
              <a:buNone/>
            </a:pPr>
            <a:r>
              <a:rPr lang="en-US" sz="1600" dirty="0" smtClean="0">
                <a:hlinkClick r:id="rId5"/>
              </a:rPr>
              <a:t>simon.keller@zuerich.ch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43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&amp; Hints (II)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Measuring specific indicators (e.g. temperature) of packages could help to determine quality of delivery of sensitive goods</a:t>
            </a:r>
          </a:p>
          <a:p>
            <a:r>
              <a:rPr lang="en-US" sz="2000" dirty="0"/>
              <a:t>Measuring package dimensions in order to store them optimally in a delivery center, a micro hub or in the delivery system (e.g. bike trailer) itself</a:t>
            </a:r>
          </a:p>
          <a:p>
            <a:r>
              <a:rPr lang="en-US" sz="2000" dirty="0"/>
              <a:t>Preventive maintenance for bike couriers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5029" y="5549622"/>
            <a:ext cx="10308770" cy="1017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notime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Tobias </a:t>
            </a:r>
            <a:r>
              <a:rPr lang="en-US" sz="1600" dirty="0" err="1"/>
              <a:t>Rüdlinger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>
                <a:hlinkClick r:id="rId3"/>
              </a:rPr>
              <a:t>tobias.ruedlinger@notime.eu</a:t>
            </a:r>
            <a:endParaRPr lang="en-US" sz="1600" dirty="0"/>
          </a:p>
        </p:txBody>
      </p:sp>
      <p:pic>
        <p:nvPicPr>
          <p:cNvPr id="6" name="Picture 2" descr="Bildergebnis für notime zürich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9" b="3401"/>
          <a:stretch/>
        </p:blipFill>
        <p:spPr bwMode="auto">
          <a:xfrm>
            <a:off x="1164771" y="3647056"/>
            <a:ext cx="5994209" cy="176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0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Resources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Workshop on Monday, 25th of June at </a:t>
            </a:r>
            <a:r>
              <a:rPr lang="en-US" sz="2000" dirty="0" err="1"/>
              <a:t>Geroldstrasse</a:t>
            </a:r>
            <a:r>
              <a:rPr lang="en-US" sz="2000" dirty="0"/>
              <a:t> 27 from 17:00 – 18:00</a:t>
            </a:r>
            <a:r>
              <a:rPr lang="en-US" sz="2000" dirty="0" smtClean="0"/>
              <a:t>:</a:t>
            </a: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“Inside </a:t>
            </a:r>
            <a:r>
              <a:rPr lang="en-US" sz="2000" i="1" dirty="0" err="1"/>
              <a:t>notime</a:t>
            </a:r>
            <a:r>
              <a:rPr lang="en-US" sz="2000" i="1" dirty="0"/>
              <a:t> – insights into a urban logistics service provider”</a:t>
            </a:r>
            <a:endParaRPr lang="de-CH" sz="2000" i="1" dirty="0"/>
          </a:p>
        </p:txBody>
      </p:sp>
      <p:pic>
        <p:nvPicPr>
          <p:cNvPr id="4" name="Picture 2" descr="Bildergebnis für geroldstrasse 27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5"/>
          <a:stretch/>
        </p:blipFill>
        <p:spPr bwMode="auto">
          <a:xfrm>
            <a:off x="4571950" y="2999946"/>
            <a:ext cx="4968552" cy="235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2"/>
          <p:cNvPicPr>
            <a:picLocks noChangeAspect="1"/>
          </p:cNvPicPr>
          <p:nvPr/>
        </p:nvPicPr>
        <p:blipFill rotWithShape="1">
          <a:blip r:embed="rId5"/>
          <a:srcRect l="44118" t="33684" r="14707" b="21611"/>
          <a:stretch/>
        </p:blipFill>
        <p:spPr>
          <a:xfrm>
            <a:off x="838200" y="3011476"/>
            <a:ext cx="3457500" cy="23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98" y="638629"/>
            <a:ext cx="6703061" cy="35372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1589" y="121310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TEACHER’S CALLING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a system for efficient silent </a:t>
            </a:r>
            <a:r>
              <a:rPr lang="en-US" dirty="0" smtClean="0"/>
              <a:t>alerts</a:t>
            </a:r>
            <a:endParaRPr lang="de-CH" dirty="0"/>
          </a:p>
        </p:txBody>
      </p:sp>
      <p:sp>
        <p:nvSpPr>
          <p:cNvPr id="9" name="Shape 108"/>
          <p:cNvSpPr/>
          <p:nvPr/>
        </p:nvSpPr>
        <p:spPr>
          <a:xfrm>
            <a:off x="739135" y="24020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5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150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12837"/>
          </a:xfrm>
        </p:spPr>
        <p:txBody>
          <a:bodyPr/>
          <a:lstStyle/>
          <a:p>
            <a:r>
              <a:rPr lang="en-US" dirty="0" smtClean="0"/>
              <a:t>Make Zurich 2017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377730"/>
            <a:ext cx="3048000" cy="2029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886" y="2377730"/>
            <a:ext cx="3048000" cy="2029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72" y="2377730"/>
            <a:ext cx="3048000" cy="2029968"/>
          </a:xfrm>
          <a:prstGeom prst="rect">
            <a:avLst/>
          </a:prstGeom>
        </p:spPr>
      </p:pic>
      <p:pic>
        <p:nvPicPr>
          <p:cNvPr id="1026" name="Picture 2" descr="https://lh3.googleusercontent.com/bbqF_NiX30CzJIYd8Yq4DTzIlxRoeIijKM9OrWnnvLWIU28K-4nKZ8Poo79gY33c49eFTmZr-mhh90x0_rOs0Xq9-DupcHWAetUJVEe6LCenk9978JKKQLLSWgk03K0chNioqBDhTM2OM6EOldvhbt15_WmJdPf4MDwrrKKimy8lg7BNp0lUhJ4xUCyZYHKCuZlxTJsdEa4UR3ZO9A6e1g7OPl1hptlN9xXoZig7kDAnTmmiaD0-YvJvW3igWY4IK1MawUuXAtRWhERXYYMBfK2ddHinNm_WQqKBSPt1dICP_hcKpg-KUIBGwQK1Z_4p178Dld6LGmHxC-z7r6MygVdKJfnMYnO8rvssRahH60elC9lRmOn1Mv82ikG8wxj8WWuVtAs0qPv92j_QKxM2f5SEj4MFKh1OnrVq5fNHZBtNQ61tocpnp833GFhjnwDZbrN7pDo_YKDcNp_qncV2OxdLhTX4HHzzYxpdfYiCPFcYYZCm-488oLvGSvugz7ZPZJSDkadYZ79bKwvgEgR7PbQX87wKm2FKufRR0aGLKJTB5bCC4BKgFsyWa00ZJaJBkG9XOGmVYXxo9rYL7JhSApfrQt5d7nGAFUTunhmN=w1668-h1250-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618651"/>
            <a:ext cx="3048000" cy="228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pwbuKkxDfg8lQMJX_8djArmGVCvuW4jhWyGnt3yuiaohkymhUnwjodLQL19xxCyOkF8Up1r7_Ok66FOaUKY8UtBE3xrL5PEEfw5ekjlkGamMzFB7YGJ6TlH1twIyT9b0EB5YyzWG1VsqkPPpv34jf8JuzvTbw57kddk5vBh34BEadjeDQf7w4PKEkmqRLyXZqvPGtkuR5WWodXQ0M0V0ajglFc-q41Qg2syfKUxkppJO-N3dxzdSPE2fpMvz0KUMNKDJQQsso7B0wTp82085g_YxQAZBLIy2bIFqFgk-qonalgLy8S6QJwzfikI4t3xyQNw-HWgunF7GNqfs4MM_iCYksV_g7mNPriAl_EfzUrns1o-dh1aHvyQUMcD2cdkT3gOg9CONHkCgQkSmJuW8xF3jjLvakk3Q9kjlpd4AKFtQzgqcm-repHE80TIGx6HCZRwIO0IuXYSGDfYJ52tbqbvVJPo2snC2yv7i6De8SzkJugZzt0hPIT2ZUawhavIufJF2IRnN-1zMTgFg5yhGPHlJf-APNeQ3rGXTjWgZzu-n_vqCCx6MW0cisqDqKBZqMqi1i2NmcV3V9U9uqIXlTLBEAdsd-WevbBk2jpt-=w1668-h1250-n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86" y="4618651"/>
            <a:ext cx="3048000" cy="228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v0fCRXxr3f0R2vvXGoG7ubu7sptW3yopxgBEOz_wr2aSzq3YAlsVT3RiEcBXBVNrMeuObs7N-lh_cdJVzsWpig3wZaS25rh85yH7UY9dKzNNuv1HmheGWxV9U0F5eHVe_tWqXPM5d91s1TVg22X5pokYLPA3HFlT0KgkFXFBdo-cOFZZcG8XUAHbbU-UPSpbIMU64B9--OcM5AScUnQPTaCSAnJnX5u0AQlFdjlSki0jwSBpZplLt0OumYibp5JqlYuwyPPzXJuuf3ai1Mu8Qp19LjowK5Ydf8X1uUgw8XNhKaUWnXs9FQv6W2lIPhVLi-axKGYaDxZzYqKdXb_mcZKCgtkl07Flk26piB1awL5zx-Arg8quaysy63jdXLAZ5_Nl8kBo9PBY9k79h7LHKdxiGxO72GiwfbDcvIcbRgVICPN383VD12Qun0fFqHvD5QU_AYetE648eD2sssenF1xQ0Wv2c2i8dZctx0JqZ7ma1ji_5Beo4m1GRCs1TvzLomGapLUNIrPtV8IEClWW6wdyLMlP7w_0vCt94iQhTQEpLaXLUtDHlOCIqtSfyhEfg71JApqX_sYfRewT2bnwt0pytu5a6vToEyhhrJUe=w1668-h1250-n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372" y="4618651"/>
            <a:ext cx="3048000" cy="228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6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is a working procedure in case of an evacuation but not in a case of amok</a:t>
            </a:r>
            <a:r>
              <a:rPr lang="en-US" sz="2000" dirty="0" smtClean="0"/>
              <a:t>!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209143" y="4387881"/>
            <a:ext cx="5406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can a silent alarm be triggered?</a:t>
            </a:r>
          </a:p>
          <a:p>
            <a:r>
              <a:rPr lang="en-US" b="1" dirty="0" smtClean="0"/>
              <a:t>How </a:t>
            </a:r>
            <a:r>
              <a:rPr lang="en-US" b="1" dirty="0"/>
              <a:t>can a silent alarm be noticed (local)?</a:t>
            </a:r>
          </a:p>
          <a:p>
            <a:r>
              <a:rPr lang="en-US" b="1" dirty="0" smtClean="0"/>
              <a:t>How </a:t>
            </a:r>
            <a:r>
              <a:rPr lang="en-US" b="1" dirty="0"/>
              <a:t>can a silent alarm be noticed (externally)?</a:t>
            </a:r>
          </a:p>
          <a:p>
            <a:r>
              <a:rPr lang="en-US" b="1" dirty="0" smtClean="0"/>
              <a:t>How </a:t>
            </a:r>
            <a:r>
              <a:rPr lang="en-US" b="1" dirty="0"/>
              <a:t>can a silent alarm be trained</a:t>
            </a:r>
            <a:r>
              <a:rPr lang="en-US" b="1" dirty="0" smtClean="0"/>
              <a:t>?</a:t>
            </a:r>
            <a:endParaRPr lang="de-CH" b="1" dirty="0"/>
          </a:p>
        </p:txBody>
      </p:sp>
      <p:pic>
        <p:nvPicPr>
          <p:cNvPr id="5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7881"/>
            <a:ext cx="3118534" cy="2075242"/>
          </a:xfrm>
          <a:prstGeom prst="rect">
            <a:avLst/>
          </a:prstGeom>
        </p:spPr>
      </p:pic>
      <p:pic>
        <p:nvPicPr>
          <p:cNvPr id="6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78" y="2455712"/>
            <a:ext cx="2621868" cy="1747912"/>
          </a:xfrm>
          <a:prstGeom prst="rect">
            <a:avLst/>
          </a:prstGeom>
        </p:spPr>
      </p:pic>
      <p:pic>
        <p:nvPicPr>
          <p:cNvPr id="7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6983"/>
            <a:ext cx="3118534" cy="1756642"/>
          </a:xfrm>
          <a:prstGeom prst="rect">
            <a:avLst/>
          </a:prstGeom>
        </p:spPr>
      </p:pic>
      <p:pic>
        <p:nvPicPr>
          <p:cNvPr id="8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73" y="2455712"/>
            <a:ext cx="3115661" cy="17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Resources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Schoolhouses with different rooms (there are over 100 schoolhouses only in Zurich)</a:t>
            </a:r>
          </a:p>
          <a:p>
            <a:pPr marL="0" indent="0">
              <a:buNone/>
            </a:pPr>
            <a:r>
              <a:rPr lang="en-US" sz="2000" dirty="0"/>
              <a:t>Gong systems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Constraints</a:t>
            </a:r>
            <a:r>
              <a:rPr lang="en-US" sz="2000" b="1" dirty="0"/>
              <a:t>:</a:t>
            </a:r>
          </a:p>
          <a:p>
            <a:pPr marL="0" indent="0">
              <a:buNone/>
            </a:pPr>
            <a:r>
              <a:rPr lang="en-US" sz="2000" dirty="0"/>
              <a:t>Cellphones are not allowed in the classrooms for the students and in the primary school the kids don’t have a cellphone</a:t>
            </a:r>
          </a:p>
          <a:p>
            <a:pPr marL="0" indent="0">
              <a:buNone/>
            </a:pPr>
            <a:r>
              <a:rPr lang="en-US" sz="2000" dirty="0"/>
              <a:t>The teachers have the focus not on their cellphone (hopefully) and so is the cellphone solution a high risk</a:t>
            </a:r>
          </a:p>
          <a:p>
            <a:pPr marL="0" indent="0">
              <a:buNone/>
            </a:pP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5030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&amp; Hints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When the </a:t>
            </a:r>
            <a:r>
              <a:rPr lang="en-US" sz="2000" b="1" dirty="0"/>
              <a:t>silent</a:t>
            </a:r>
            <a:r>
              <a:rPr lang="en-US" sz="2000" dirty="0"/>
              <a:t> alarm is activated, it should be visible on the classroom with a red light turning on every classroom when the alarm is activated (it must be visible for teacher and students)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When the </a:t>
            </a:r>
            <a:r>
              <a:rPr lang="en-US" sz="2000" b="1" dirty="0"/>
              <a:t>silent</a:t>
            </a:r>
            <a:r>
              <a:rPr lang="en-US" sz="2000" dirty="0"/>
              <a:t> alarm is activated is concurrently the alarming of the blue light organization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8762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77" y="644107"/>
            <a:ext cx="6692886" cy="35318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1589" y="1213100"/>
            <a:ext cx="9106240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1" y="1236648"/>
            <a:ext cx="9087531" cy="8309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Distribution Grid Power Failure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can we improve the detection of power failures in the low voltage network for a more efficient city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Innovation Project Manager</a:t>
            </a:r>
          </a:p>
          <a:p>
            <a:r>
              <a:rPr lang="en-US" dirty="0"/>
              <a:t>Corporate and Business Development</a:t>
            </a:r>
          </a:p>
          <a:p>
            <a:r>
              <a:rPr lang="en-US" dirty="0" smtClean="0">
                <a:hlinkClick r:id="rId4"/>
              </a:rPr>
              <a:t>marcus.cathomen@ewz.ch</a:t>
            </a:r>
            <a:endParaRPr lang="en-US" dirty="0"/>
          </a:p>
          <a:p>
            <a:r>
              <a:rPr lang="en-US" dirty="0"/>
              <a:t>+41 76 232 82 </a:t>
            </a:r>
            <a:r>
              <a:rPr lang="en-US" dirty="0" smtClean="0"/>
              <a:t>82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Marcus </a:t>
            </a:r>
            <a:r>
              <a:rPr lang="de-CH" dirty="0" err="1" smtClean="0"/>
              <a:t>Cathomen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err="1"/>
              <a:t>Provided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 smtClean="0"/>
              <a:t>ewz</a:t>
            </a:r>
            <a:endParaRPr lang="de-CH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561178" y="4915424"/>
            <a:ext cx="5233988" cy="1671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Planning Manager</a:t>
            </a:r>
          </a:p>
          <a:p>
            <a:r>
              <a:rPr lang="en-US" dirty="0"/>
              <a:t>Distribution Grid</a:t>
            </a:r>
          </a:p>
          <a:p>
            <a:r>
              <a:rPr lang="en-US" dirty="0" smtClean="0">
                <a:hlinkClick r:id="rId5"/>
              </a:rPr>
              <a:t>fernand.donze@ewz.ch</a:t>
            </a:r>
            <a:endParaRPr lang="en-US" dirty="0"/>
          </a:p>
          <a:p>
            <a:r>
              <a:rPr lang="en-US" dirty="0"/>
              <a:t>+41 79 412 30 </a:t>
            </a:r>
            <a:r>
              <a:rPr lang="en-US" dirty="0" smtClean="0"/>
              <a:t>65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548972" y="4394824"/>
            <a:ext cx="5246193" cy="47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Ferni</a:t>
            </a:r>
            <a:r>
              <a:rPr lang="de-CH" dirty="0"/>
              <a:t> </a:t>
            </a:r>
            <a:r>
              <a:rPr lang="de-CH" dirty="0" err="1" smtClean="0"/>
              <a:t>Donzé</a:t>
            </a:r>
            <a:endParaRPr lang="de-CH" dirty="0"/>
          </a:p>
        </p:txBody>
      </p:sp>
      <p:pic>
        <p:nvPicPr>
          <p:cNvPr id="10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46" y="4419422"/>
            <a:ext cx="1209538" cy="1447981"/>
          </a:xfrm>
          <a:prstGeom prst="rect">
            <a:avLst/>
          </a:prstGeom>
        </p:spPr>
      </p:pic>
      <p:pic>
        <p:nvPicPr>
          <p:cNvPr id="11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2" y="4405666"/>
            <a:ext cx="1230295" cy="1461737"/>
          </a:xfrm>
          <a:prstGeom prst="rect">
            <a:avLst/>
          </a:prstGeom>
        </p:spPr>
      </p:pic>
      <p:sp>
        <p:nvSpPr>
          <p:cNvPr id="13" name="Shape 108"/>
          <p:cNvSpPr/>
          <p:nvPr/>
        </p:nvSpPr>
        <p:spPr>
          <a:xfrm>
            <a:off x="739135" y="24020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6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108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power failure in the low voltage grid (400V and 230V) is not automatically detected.</a:t>
            </a:r>
          </a:p>
          <a:p>
            <a:pPr marL="0" indent="0">
              <a:buNone/>
            </a:pPr>
            <a:r>
              <a:rPr lang="en-US" sz="2000" dirty="0"/>
              <a:t>Measures to remedy power failures can often only be initiated after an affected end customer has contacted </a:t>
            </a:r>
            <a:r>
              <a:rPr lang="en-US" sz="2000" dirty="0" err="1"/>
              <a:t>ewz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Today </a:t>
            </a:r>
            <a:r>
              <a:rPr lang="en-US" sz="2000" dirty="0" err="1"/>
              <a:t>ewz</a:t>
            </a:r>
            <a:r>
              <a:rPr lang="en-US" sz="2000" dirty="0"/>
              <a:t> customers can contact </a:t>
            </a:r>
            <a:r>
              <a:rPr lang="en-US" sz="2000" dirty="0" smtClean="0"/>
              <a:t>the </a:t>
            </a:r>
            <a:r>
              <a:rPr lang="en-US" sz="2000" dirty="0" err="1"/>
              <a:t>ewz</a:t>
            </a:r>
            <a:r>
              <a:rPr lang="en-US" sz="2000" dirty="0"/>
              <a:t> 7x24 </a:t>
            </a:r>
            <a:r>
              <a:rPr lang="en-US" sz="2000" dirty="0" smtClean="0"/>
              <a:t>helpdesk (+</a:t>
            </a:r>
            <a:r>
              <a:rPr lang="en-US" sz="2000" dirty="0"/>
              <a:t>41 58 319 40 30 or </a:t>
            </a:r>
            <a:r>
              <a:rPr lang="en-US" sz="2000" dirty="0">
                <a:hlinkClick r:id="rId3"/>
              </a:rPr>
              <a:t>7x24stunden@ewz.ch</a:t>
            </a:r>
            <a:r>
              <a:rPr lang="en-US" sz="2000" dirty="0"/>
              <a:t>).</a:t>
            </a:r>
            <a:endParaRPr lang="en-US" sz="2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0318" y="3025676"/>
            <a:ext cx="3138390" cy="4184521"/>
          </a:xfrm>
          <a:prstGeom prst="rect">
            <a:avLst/>
          </a:prstGeom>
        </p:spPr>
      </p:pic>
      <p:pic>
        <p:nvPicPr>
          <p:cNvPr id="5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"/>
          <a:stretch/>
        </p:blipFill>
        <p:spPr>
          <a:xfrm>
            <a:off x="5393721" y="3548742"/>
            <a:ext cx="3931708" cy="31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972" y="273719"/>
            <a:ext cx="10515600" cy="1325563"/>
          </a:xfrm>
        </p:spPr>
        <p:txBody>
          <a:bodyPr/>
          <a:lstStyle/>
          <a:p>
            <a:r>
              <a:rPr lang="en-US" dirty="0" smtClean="0"/>
              <a:t>Available Resources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63" y="1375472"/>
            <a:ext cx="6489365" cy="2952662"/>
          </a:xfrm>
          <a:prstGeom prst="rect">
            <a:avLst/>
          </a:prstGeom>
        </p:spPr>
      </p:pic>
      <p:sp>
        <p:nvSpPr>
          <p:cNvPr id="5" name="Inhaltsplatzhalter 7"/>
          <p:cNvSpPr txBox="1">
            <a:spLocks/>
          </p:cNvSpPr>
          <p:nvPr/>
        </p:nvSpPr>
        <p:spPr>
          <a:xfrm>
            <a:off x="7477692" y="1375472"/>
            <a:ext cx="3697515" cy="4824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latin typeface="Fira Sans"/>
              </a:rPr>
              <a:t>City of Zurich</a:t>
            </a:r>
          </a:p>
          <a:p>
            <a:pPr indent="-158750"/>
            <a:r>
              <a:rPr lang="en-US" sz="1600" dirty="0">
                <a:latin typeface="Fira Sans"/>
              </a:rPr>
              <a:t>~ 200’000 </a:t>
            </a:r>
            <a:r>
              <a:rPr lang="en-US" sz="1600" dirty="0" err="1" smtClean="0">
                <a:latin typeface="Fira Sans"/>
              </a:rPr>
              <a:t>Housholds</a:t>
            </a:r>
            <a:endParaRPr lang="en-US" sz="1600" dirty="0" smtClean="0">
              <a:latin typeface="Fira Sans"/>
            </a:endParaRPr>
          </a:p>
          <a:p>
            <a:pPr indent="-158750"/>
            <a:r>
              <a:rPr lang="en-US" sz="1600" dirty="0" smtClean="0">
                <a:latin typeface="Fira Sans"/>
              </a:rPr>
              <a:t>~ 45’000 </a:t>
            </a:r>
            <a:r>
              <a:rPr lang="en-US" sz="1600" dirty="0">
                <a:latin typeface="Fira Sans"/>
              </a:rPr>
              <a:t>Companies</a:t>
            </a:r>
          </a:p>
          <a:p>
            <a:pPr indent="-158750"/>
            <a:r>
              <a:rPr lang="en-US" sz="1600" dirty="0" smtClean="0">
                <a:latin typeface="Fira Sans"/>
              </a:rPr>
              <a:t>~ </a:t>
            </a:r>
            <a:r>
              <a:rPr lang="en-US" sz="1600" dirty="0">
                <a:latin typeface="Fira Sans"/>
              </a:rPr>
              <a:t>55’000 </a:t>
            </a:r>
            <a:r>
              <a:rPr lang="en-US" sz="1600" dirty="0" smtClean="0">
                <a:latin typeface="Fira Sans"/>
              </a:rPr>
              <a:t>Buildings</a:t>
            </a:r>
          </a:p>
          <a:p>
            <a:pPr indent="-158750"/>
            <a:r>
              <a:rPr lang="en-US" sz="1600" dirty="0">
                <a:latin typeface="Fira Sans"/>
              </a:rPr>
              <a:t>~ 2000 distribution </a:t>
            </a:r>
            <a:r>
              <a:rPr lang="en-US" sz="1600" dirty="0" smtClean="0">
                <a:latin typeface="Fira Sans"/>
              </a:rPr>
              <a:t>cabins</a:t>
            </a:r>
          </a:p>
          <a:p>
            <a:pPr indent="-158750"/>
            <a:endParaRPr lang="en-US" sz="1600" dirty="0" smtClean="0">
              <a:latin typeface="Fira Sans"/>
            </a:endParaRPr>
          </a:p>
          <a:p>
            <a:r>
              <a:rPr lang="en-US" sz="1600" b="1" dirty="0" smtClean="0">
                <a:latin typeface="Fira Sans"/>
              </a:rPr>
              <a:t>Distribution grid failures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/>
                <a:cs typeface="Arial"/>
              </a:rPr>
              <a:t>in Ø </a:t>
            </a:r>
            <a:r>
              <a:rPr lang="en-US" sz="1600" dirty="0" smtClean="0">
                <a:latin typeface="Fira Sans"/>
              </a:rPr>
              <a:t>one failure in 1 to 2 weeks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1600" dirty="0" smtClean="0">
              <a:latin typeface="Fira Sans"/>
            </a:endParaRPr>
          </a:p>
          <a:p>
            <a:r>
              <a:rPr lang="en-US" sz="1600" b="1" dirty="0">
                <a:latin typeface="Fira Sans"/>
              </a:rPr>
              <a:t>Main reasons for power </a:t>
            </a:r>
            <a:r>
              <a:rPr lang="en-US" sz="1600" b="1" dirty="0" smtClean="0">
                <a:latin typeface="Fira Sans"/>
              </a:rPr>
              <a:t>failures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"/>
              </a:rPr>
              <a:t>Damage caused by third parties like civil engineering work, excavators, etc.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"/>
              </a:rPr>
              <a:t>Damage </a:t>
            </a:r>
            <a:r>
              <a:rPr lang="en-US" sz="1600" dirty="0">
                <a:latin typeface="Fira Sans"/>
              </a:rPr>
              <a:t>caused by technical failure, weather influences, etc.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endParaRPr lang="en-US" sz="1600" dirty="0" smtClean="0">
              <a:latin typeface="Fira Sans"/>
            </a:endParaRPr>
          </a:p>
        </p:txBody>
      </p:sp>
      <p:pic>
        <p:nvPicPr>
          <p:cNvPr id="6" name="Grafik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3"/>
          <a:stretch/>
        </p:blipFill>
        <p:spPr>
          <a:xfrm>
            <a:off x="4128301" y="4662118"/>
            <a:ext cx="3149027" cy="1876137"/>
          </a:xfrm>
          <a:prstGeom prst="rect">
            <a:avLst/>
          </a:prstGeom>
        </p:spPr>
      </p:pic>
      <p:pic>
        <p:nvPicPr>
          <p:cNvPr id="7" name="Inhaltsplatzhalt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9" t="24711" r="15084" b="12161"/>
          <a:stretch/>
        </p:blipFill>
        <p:spPr>
          <a:xfrm>
            <a:off x="859972" y="4662118"/>
            <a:ext cx="2362199" cy="18761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eck 2"/>
          <p:cNvSpPr/>
          <p:nvPr/>
        </p:nvSpPr>
        <p:spPr>
          <a:xfrm>
            <a:off x="859972" y="4338126"/>
            <a:ext cx="6417357" cy="2483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distribution</a:t>
            </a:r>
            <a:r>
              <a:rPr lang="de-CH" dirty="0" smtClean="0"/>
              <a:t> </a:t>
            </a:r>
            <a:r>
              <a:rPr lang="de-CH" dirty="0" err="1" smtClean="0"/>
              <a:t>cabin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757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&amp; Hints</a:t>
            </a:r>
            <a:endParaRPr lang="de-CH" dirty="0"/>
          </a:p>
        </p:txBody>
      </p:sp>
      <p:sp>
        <p:nvSpPr>
          <p:cNvPr id="4" name="Rechteck 4"/>
          <p:cNvSpPr/>
          <p:nvPr/>
        </p:nvSpPr>
        <p:spPr>
          <a:xfrm>
            <a:off x="1364939" y="1452436"/>
            <a:ext cx="6552728" cy="381642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 smtClean="0"/>
          </a:p>
        </p:txBody>
      </p:sp>
      <p:sp>
        <p:nvSpPr>
          <p:cNvPr id="5" name="Textfeld 5"/>
          <p:cNvSpPr txBox="1"/>
          <p:nvPr/>
        </p:nvSpPr>
        <p:spPr>
          <a:xfrm>
            <a:off x="1412152" y="1463469"/>
            <a:ext cx="1731243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de-CH" sz="1800" dirty="0" err="1">
                <a:solidFill>
                  <a:schemeClr val="accent1"/>
                </a:solidFill>
              </a:rPr>
              <a:t>d</a:t>
            </a:r>
            <a:r>
              <a:rPr lang="de-CH" sz="1800" dirty="0" err="1" smtClean="0">
                <a:solidFill>
                  <a:schemeClr val="accent1"/>
                </a:solidFill>
              </a:rPr>
              <a:t>istribution</a:t>
            </a:r>
            <a:r>
              <a:rPr lang="de-CH" sz="1800" dirty="0" smtClean="0">
                <a:solidFill>
                  <a:schemeClr val="accent1"/>
                </a:solidFill>
              </a:rPr>
              <a:t> </a:t>
            </a:r>
            <a:r>
              <a:rPr lang="de-CH" sz="1800" dirty="0" err="1" smtClean="0">
                <a:solidFill>
                  <a:schemeClr val="accent1"/>
                </a:solidFill>
              </a:rPr>
              <a:t>cabin</a:t>
            </a:r>
            <a:endParaRPr lang="de-CH" sz="1800" dirty="0" smtClean="0">
              <a:solidFill>
                <a:schemeClr val="accent1"/>
              </a:solidFill>
            </a:endParaRPr>
          </a:p>
        </p:txBody>
      </p:sp>
      <p:cxnSp>
        <p:nvCxnSpPr>
          <p:cNvPr id="6" name="Gerade Verbindung 8"/>
          <p:cNvCxnSpPr/>
          <p:nvPr/>
        </p:nvCxnSpPr>
        <p:spPr>
          <a:xfrm>
            <a:off x="932891" y="2244524"/>
            <a:ext cx="104400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9"/>
          <p:cNvCxnSpPr/>
          <p:nvPr/>
        </p:nvCxnSpPr>
        <p:spPr>
          <a:xfrm>
            <a:off x="932891" y="2437672"/>
            <a:ext cx="104400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10"/>
          <p:cNvCxnSpPr/>
          <p:nvPr/>
        </p:nvCxnSpPr>
        <p:spPr>
          <a:xfrm>
            <a:off x="932891" y="2653127"/>
            <a:ext cx="104400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12"/>
          <p:cNvSpPr txBox="1"/>
          <p:nvPr/>
        </p:nvSpPr>
        <p:spPr>
          <a:xfrm>
            <a:off x="932891" y="2059858"/>
            <a:ext cx="16991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de-CH" sz="1200" dirty="0" smtClean="0">
                <a:solidFill>
                  <a:schemeClr val="accent1"/>
                </a:solidFill>
              </a:rPr>
              <a:t>L1</a:t>
            </a:r>
          </a:p>
        </p:txBody>
      </p:sp>
      <p:sp>
        <p:nvSpPr>
          <p:cNvPr id="10" name="Textfeld 13"/>
          <p:cNvSpPr txBox="1"/>
          <p:nvPr/>
        </p:nvSpPr>
        <p:spPr>
          <a:xfrm>
            <a:off x="932891" y="2268636"/>
            <a:ext cx="16991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de-CH" sz="1200" dirty="0" smtClean="0">
                <a:solidFill>
                  <a:schemeClr val="accent1"/>
                </a:solidFill>
              </a:rPr>
              <a:t>L2</a:t>
            </a:r>
          </a:p>
        </p:txBody>
      </p:sp>
      <p:sp>
        <p:nvSpPr>
          <p:cNvPr id="11" name="Textfeld 14"/>
          <p:cNvSpPr txBox="1"/>
          <p:nvPr/>
        </p:nvSpPr>
        <p:spPr>
          <a:xfrm>
            <a:off x="929398" y="2468461"/>
            <a:ext cx="16991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de-CH" sz="1200" dirty="0" smtClean="0">
                <a:solidFill>
                  <a:schemeClr val="accent1"/>
                </a:solidFill>
              </a:rPr>
              <a:t>L3</a:t>
            </a:r>
          </a:p>
        </p:txBody>
      </p:sp>
      <p:sp>
        <p:nvSpPr>
          <p:cNvPr id="12" name="Textfeld 15"/>
          <p:cNvSpPr txBox="1"/>
          <p:nvPr/>
        </p:nvSpPr>
        <p:spPr>
          <a:xfrm>
            <a:off x="941402" y="2676572"/>
            <a:ext cx="315792" cy="18466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de-CH" sz="1200" dirty="0" smtClean="0">
                <a:solidFill>
                  <a:schemeClr val="bg2">
                    <a:lumMod val="50000"/>
                    <a:lumOff val="50000"/>
                  </a:schemeClr>
                </a:solidFill>
              </a:rPr>
              <a:t>PEN</a:t>
            </a:r>
          </a:p>
        </p:txBody>
      </p:sp>
      <p:cxnSp>
        <p:nvCxnSpPr>
          <p:cNvPr id="13" name="Gerade Verbindung 16"/>
          <p:cNvCxnSpPr/>
          <p:nvPr/>
        </p:nvCxnSpPr>
        <p:spPr>
          <a:xfrm>
            <a:off x="4540606" y="2244524"/>
            <a:ext cx="0" cy="111612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7"/>
          <p:cNvCxnSpPr/>
          <p:nvPr/>
        </p:nvCxnSpPr>
        <p:spPr>
          <a:xfrm>
            <a:off x="4749315" y="2437672"/>
            <a:ext cx="0" cy="92297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8"/>
          <p:cNvCxnSpPr/>
          <p:nvPr/>
        </p:nvCxnSpPr>
        <p:spPr>
          <a:xfrm>
            <a:off x="4954736" y="2653127"/>
            <a:ext cx="0" cy="7075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20"/>
          <p:cNvSpPr txBox="1"/>
          <p:nvPr/>
        </p:nvSpPr>
        <p:spPr>
          <a:xfrm>
            <a:off x="3884565" y="4940178"/>
            <a:ext cx="392736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de-CH" sz="1200" dirty="0" err="1" smtClean="0">
                <a:solidFill>
                  <a:schemeClr val="accent1"/>
                </a:solidFill>
              </a:rPr>
              <a:t>runoff</a:t>
            </a:r>
            <a:endParaRPr lang="de-CH" sz="1200" dirty="0" smtClean="0">
              <a:solidFill>
                <a:schemeClr val="accent1"/>
              </a:solidFill>
            </a:endParaRPr>
          </a:p>
        </p:txBody>
      </p:sp>
      <p:sp>
        <p:nvSpPr>
          <p:cNvPr id="17" name="Rechteck 21"/>
          <p:cNvSpPr/>
          <p:nvPr/>
        </p:nvSpPr>
        <p:spPr>
          <a:xfrm>
            <a:off x="1508955" y="3135440"/>
            <a:ext cx="1800200" cy="19957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100" b="1" dirty="0" smtClean="0">
                <a:solidFill>
                  <a:schemeClr val="tx1"/>
                </a:solidFill>
              </a:rPr>
              <a:t>power </a:t>
            </a:r>
            <a:r>
              <a:rPr lang="de-CH" sz="1100" b="1" dirty="0" err="1" smtClean="0">
                <a:solidFill>
                  <a:schemeClr val="tx1"/>
                </a:solidFill>
              </a:rPr>
              <a:t>failure</a:t>
            </a:r>
            <a:r>
              <a:rPr lang="de-CH" sz="1100" b="1" dirty="0" smtClean="0">
                <a:solidFill>
                  <a:schemeClr val="tx1"/>
                </a:solidFill>
              </a:rPr>
              <a:t> </a:t>
            </a:r>
            <a:r>
              <a:rPr lang="de-CH" sz="1100" b="1" dirty="0" err="1" smtClean="0">
                <a:solidFill>
                  <a:schemeClr val="tx1"/>
                </a:solidFill>
              </a:rPr>
              <a:t>detection</a:t>
            </a:r>
            <a:endParaRPr lang="de-CH" sz="1100" b="1" dirty="0" smtClean="0">
              <a:solidFill>
                <a:schemeClr val="tx1"/>
              </a:solidFill>
            </a:endParaRPr>
          </a:p>
          <a:p>
            <a:pPr algn="ctr"/>
            <a:endParaRPr lang="de-CH" sz="1100" dirty="0">
              <a:solidFill>
                <a:schemeClr val="tx1"/>
              </a:solidFill>
            </a:endParaRPr>
          </a:p>
          <a:p>
            <a:pPr algn="ctr"/>
            <a:r>
              <a:rPr lang="de-CH" sz="1100" dirty="0" err="1" smtClean="0">
                <a:solidFill>
                  <a:schemeClr val="tx1"/>
                </a:solidFill>
              </a:rPr>
              <a:t>Ideally</a:t>
            </a:r>
            <a:r>
              <a:rPr lang="de-CH" sz="1100" dirty="0" smtClean="0">
                <a:solidFill>
                  <a:schemeClr val="tx1"/>
                </a:solidFill>
              </a:rPr>
              <a:t> a power </a:t>
            </a:r>
            <a:r>
              <a:rPr lang="de-CH" sz="1100" dirty="0" err="1" smtClean="0">
                <a:solidFill>
                  <a:schemeClr val="tx1"/>
                </a:solidFill>
              </a:rPr>
              <a:t>failure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is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being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detected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automatically</a:t>
            </a:r>
            <a:r>
              <a:rPr lang="de-CH" sz="1100" dirty="0" smtClean="0">
                <a:solidFill>
                  <a:schemeClr val="tx1"/>
                </a:solidFill>
              </a:rPr>
              <a:t> at </a:t>
            </a:r>
            <a:r>
              <a:rPr lang="de-CH" sz="1100" dirty="0" err="1" smtClean="0">
                <a:solidFill>
                  <a:schemeClr val="tx1"/>
                </a:solidFill>
              </a:rPr>
              <a:t>the</a:t>
            </a:r>
            <a:r>
              <a:rPr lang="de-CH" sz="1100" dirty="0" smtClean="0">
                <a:solidFill>
                  <a:schemeClr val="tx1"/>
                </a:solidFill>
              </a:rPr>
              <a:t> power </a:t>
            </a:r>
            <a:r>
              <a:rPr lang="de-CH" sz="1100" dirty="0" err="1" smtClean="0">
                <a:solidFill>
                  <a:schemeClr val="tx1"/>
                </a:solidFill>
              </a:rPr>
              <a:t>distribution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runoff</a:t>
            </a:r>
            <a:r>
              <a:rPr lang="de-CH" sz="1100" dirty="0" smtClean="0">
                <a:solidFill>
                  <a:schemeClr val="tx1"/>
                </a:solidFill>
              </a:rPr>
              <a:t>, </a:t>
            </a:r>
            <a:r>
              <a:rPr lang="de-CH" sz="1100" dirty="0" err="1" smtClean="0">
                <a:solidFill>
                  <a:schemeClr val="tx1"/>
                </a:solidFill>
              </a:rPr>
              <a:t>then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the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failure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is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processed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and</a:t>
            </a:r>
            <a:r>
              <a:rPr lang="de-CH" sz="1100" dirty="0" smtClean="0">
                <a:solidFill>
                  <a:schemeClr val="tx1"/>
                </a:solidFill>
              </a:rPr>
              <a:t> a </a:t>
            </a:r>
            <a:r>
              <a:rPr lang="de-CH" sz="1100" dirty="0" err="1" smtClean="0">
                <a:solidFill>
                  <a:schemeClr val="tx1"/>
                </a:solidFill>
              </a:rPr>
              <a:t>message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is</a:t>
            </a:r>
            <a:r>
              <a:rPr lang="de-CH" sz="1100" dirty="0" smtClean="0">
                <a:solidFill>
                  <a:schemeClr val="tx1"/>
                </a:solidFill>
              </a:rPr>
              <a:t> send via </a:t>
            </a:r>
            <a:r>
              <a:rPr lang="de-CH" sz="1100" dirty="0" err="1" smtClean="0">
                <a:solidFill>
                  <a:schemeClr val="tx1"/>
                </a:solidFill>
              </a:rPr>
              <a:t>LoRa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to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the</a:t>
            </a:r>
            <a:r>
              <a:rPr lang="de-CH" sz="1100" dirty="0" smtClean="0">
                <a:solidFill>
                  <a:schemeClr val="tx1"/>
                </a:solidFill>
              </a:rPr>
              <a:t> ewz </a:t>
            </a:r>
            <a:r>
              <a:rPr lang="de-CH" sz="1100" dirty="0" err="1" smtClean="0">
                <a:solidFill>
                  <a:schemeClr val="tx1"/>
                </a:solidFill>
              </a:rPr>
              <a:t>management</a:t>
            </a:r>
            <a:r>
              <a:rPr lang="de-CH" sz="1100" dirty="0" smtClean="0">
                <a:solidFill>
                  <a:schemeClr val="tx1"/>
                </a:solidFill>
              </a:rPr>
              <a:t> </a:t>
            </a:r>
            <a:r>
              <a:rPr lang="de-CH" sz="1100" dirty="0" err="1" smtClean="0">
                <a:solidFill>
                  <a:schemeClr val="tx1"/>
                </a:solidFill>
              </a:rPr>
              <a:t>system</a:t>
            </a:r>
            <a:r>
              <a:rPr lang="de-CH" sz="1100" dirty="0" smtClean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8" name="Gruppieren 22"/>
          <p:cNvGrpSpPr/>
          <p:nvPr/>
        </p:nvGrpSpPr>
        <p:grpSpPr>
          <a:xfrm>
            <a:off x="941402" y="2244524"/>
            <a:ext cx="6832249" cy="616186"/>
            <a:chOff x="391342" y="2376661"/>
            <a:chExt cx="7277022" cy="616186"/>
          </a:xfrm>
        </p:grpSpPr>
        <p:cxnSp>
          <p:nvCxnSpPr>
            <p:cNvPr id="19" name="Gerade Verbindung 26"/>
            <p:cNvCxnSpPr/>
            <p:nvPr/>
          </p:nvCxnSpPr>
          <p:spPr>
            <a:xfrm>
              <a:off x="391342" y="2992846"/>
              <a:ext cx="7277020" cy="1"/>
            </a:xfrm>
            <a:prstGeom prst="line">
              <a:avLst/>
            </a:prstGeom>
            <a:ln w="12700">
              <a:solidFill>
                <a:schemeClr val="bg2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23"/>
            <p:cNvCxnSpPr/>
            <p:nvPr/>
          </p:nvCxnSpPr>
          <p:spPr>
            <a:xfrm>
              <a:off x="2376364" y="2376661"/>
              <a:ext cx="529200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4"/>
            <p:cNvCxnSpPr/>
            <p:nvPr/>
          </p:nvCxnSpPr>
          <p:spPr>
            <a:xfrm>
              <a:off x="2376364" y="2569809"/>
              <a:ext cx="529200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5"/>
            <p:cNvCxnSpPr/>
            <p:nvPr/>
          </p:nvCxnSpPr>
          <p:spPr>
            <a:xfrm>
              <a:off x="2376363" y="2785264"/>
              <a:ext cx="5292000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Gerade Verbindung 27"/>
          <p:cNvCxnSpPr/>
          <p:nvPr/>
        </p:nvCxnSpPr>
        <p:spPr>
          <a:xfrm flipV="1">
            <a:off x="1976891" y="2153863"/>
            <a:ext cx="833915" cy="90662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8"/>
          <p:cNvCxnSpPr/>
          <p:nvPr/>
        </p:nvCxnSpPr>
        <p:spPr>
          <a:xfrm flipV="1">
            <a:off x="1976891" y="2346368"/>
            <a:ext cx="825894" cy="9130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9"/>
          <p:cNvCxnSpPr/>
          <p:nvPr/>
        </p:nvCxnSpPr>
        <p:spPr>
          <a:xfrm flipV="1">
            <a:off x="1976891" y="2546895"/>
            <a:ext cx="833915" cy="106233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hteck 31"/>
          <p:cNvSpPr/>
          <p:nvPr/>
        </p:nvSpPr>
        <p:spPr>
          <a:xfrm rot="21225606">
            <a:off x="2137809" y="2140687"/>
            <a:ext cx="504057" cy="11701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 smtClean="0"/>
          </a:p>
        </p:txBody>
      </p:sp>
      <p:sp>
        <p:nvSpPr>
          <p:cNvPr id="27" name="Rechteck 32"/>
          <p:cNvSpPr/>
          <p:nvPr/>
        </p:nvSpPr>
        <p:spPr>
          <a:xfrm rot="21225606">
            <a:off x="2150200" y="2324400"/>
            <a:ext cx="504057" cy="11701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 smtClean="0"/>
          </a:p>
        </p:txBody>
      </p:sp>
      <p:sp>
        <p:nvSpPr>
          <p:cNvPr id="28" name="Rechteck 33"/>
          <p:cNvSpPr/>
          <p:nvPr/>
        </p:nvSpPr>
        <p:spPr>
          <a:xfrm rot="21225606">
            <a:off x="2150201" y="2541505"/>
            <a:ext cx="504057" cy="117013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 smtClean="0"/>
          </a:p>
        </p:txBody>
      </p:sp>
      <p:grpSp>
        <p:nvGrpSpPr>
          <p:cNvPr id="29" name="Gruppieren 35"/>
          <p:cNvGrpSpPr/>
          <p:nvPr/>
        </p:nvGrpSpPr>
        <p:grpSpPr>
          <a:xfrm>
            <a:off x="4518595" y="3349953"/>
            <a:ext cx="117013" cy="839139"/>
            <a:chOff x="4824060" y="3696860"/>
            <a:chExt cx="117013" cy="839139"/>
          </a:xfrm>
        </p:grpSpPr>
        <p:cxnSp>
          <p:nvCxnSpPr>
            <p:cNvPr id="30" name="Gerade Verbindung 36"/>
            <p:cNvCxnSpPr/>
            <p:nvPr/>
          </p:nvCxnSpPr>
          <p:spPr>
            <a:xfrm rot="5100847">
              <a:off x="4460325" y="4116430"/>
              <a:ext cx="839139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hteck 37"/>
            <p:cNvSpPr/>
            <p:nvPr/>
          </p:nvSpPr>
          <p:spPr>
            <a:xfrm rot="5100847">
              <a:off x="4630538" y="4053498"/>
              <a:ext cx="504057" cy="11701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dirty="0" err="1" smtClean="0"/>
            </a:p>
          </p:txBody>
        </p:sp>
      </p:grpSp>
      <p:grpSp>
        <p:nvGrpSpPr>
          <p:cNvPr id="32" name="Gruppieren 38"/>
          <p:cNvGrpSpPr/>
          <p:nvPr/>
        </p:nvGrpSpPr>
        <p:grpSpPr>
          <a:xfrm>
            <a:off x="4728773" y="3351541"/>
            <a:ext cx="117013" cy="839139"/>
            <a:chOff x="4824060" y="3696860"/>
            <a:chExt cx="117013" cy="839139"/>
          </a:xfrm>
        </p:grpSpPr>
        <p:cxnSp>
          <p:nvCxnSpPr>
            <p:cNvPr id="33" name="Gerade Verbindung 39"/>
            <p:cNvCxnSpPr/>
            <p:nvPr/>
          </p:nvCxnSpPr>
          <p:spPr>
            <a:xfrm rot="5100847">
              <a:off x="4460325" y="4116430"/>
              <a:ext cx="839139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hteck 40"/>
            <p:cNvSpPr/>
            <p:nvPr/>
          </p:nvSpPr>
          <p:spPr>
            <a:xfrm rot="5100847">
              <a:off x="4630538" y="4053498"/>
              <a:ext cx="504057" cy="11701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dirty="0" err="1" smtClean="0"/>
            </a:p>
          </p:txBody>
        </p:sp>
      </p:grpSp>
      <p:grpSp>
        <p:nvGrpSpPr>
          <p:cNvPr id="35" name="Gruppieren 41"/>
          <p:cNvGrpSpPr/>
          <p:nvPr/>
        </p:nvGrpSpPr>
        <p:grpSpPr>
          <a:xfrm>
            <a:off x="4934490" y="3345403"/>
            <a:ext cx="117013" cy="839139"/>
            <a:chOff x="4824060" y="3696860"/>
            <a:chExt cx="117013" cy="839139"/>
          </a:xfrm>
        </p:grpSpPr>
        <p:cxnSp>
          <p:nvCxnSpPr>
            <p:cNvPr id="36" name="Gerade Verbindung 42"/>
            <p:cNvCxnSpPr/>
            <p:nvPr/>
          </p:nvCxnSpPr>
          <p:spPr>
            <a:xfrm rot="5100847">
              <a:off x="4460325" y="4116430"/>
              <a:ext cx="839139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hteck 43"/>
            <p:cNvSpPr/>
            <p:nvPr/>
          </p:nvSpPr>
          <p:spPr>
            <a:xfrm rot="5100847">
              <a:off x="4630538" y="4053498"/>
              <a:ext cx="504057" cy="11701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dirty="0" err="1" smtClean="0"/>
            </a:p>
          </p:txBody>
        </p:sp>
      </p:grpSp>
      <p:cxnSp>
        <p:nvCxnSpPr>
          <p:cNvPr id="38" name="Gerade Verbindung 47"/>
          <p:cNvCxnSpPr/>
          <p:nvPr/>
        </p:nvCxnSpPr>
        <p:spPr>
          <a:xfrm>
            <a:off x="4540606" y="4159034"/>
            <a:ext cx="0" cy="18720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48"/>
          <p:cNvCxnSpPr/>
          <p:nvPr/>
        </p:nvCxnSpPr>
        <p:spPr>
          <a:xfrm>
            <a:off x="4749500" y="4159242"/>
            <a:ext cx="0" cy="18720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49"/>
          <p:cNvCxnSpPr/>
          <p:nvPr/>
        </p:nvCxnSpPr>
        <p:spPr>
          <a:xfrm>
            <a:off x="4959614" y="4159034"/>
            <a:ext cx="0" cy="18720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61"/>
          <p:cNvCxnSpPr/>
          <p:nvPr/>
        </p:nvCxnSpPr>
        <p:spPr>
          <a:xfrm>
            <a:off x="5603524" y="2253571"/>
            <a:ext cx="0" cy="111612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62"/>
          <p:cNvCxnSpPr/>
          <p:nvPr/>
        </p:nvCxnSpPr>
        <p:spPr>
          <a:xfrm>
            <a:off x="5812233" y="2446719"/>
            <a:ext cx="0" cy="92297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63"/>
          <p:cNvCxnSpPr/>
          <p:nvPr/>
        </p:nvCxnSpPr>
        <p:spPr>
          <a:xfrm>
            <a:off x="6017654" y="2662174"/>
            <a:ext cx="0" cy="7075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64"/>
          <p:cNvCxnSpPr/>
          <p:nvPr/>
        </p:nvCxnSpPr>
        <p:spPr>
          <a:xfrm>
            <a:off x="6217829" y="2868710"/>
            <a:ext cx="0" cy="3336254"/>
          </a:xfrm>
          <a:prstGeom prst="line">
            <a:avLst/>
          </a:prstGeom>
          <a:ln w="12700">
            <a:solidFill>
              <a:schemeClr val="bg2">
                <a:lumMod val="50000"/>
                <a:lumOff val="50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uppieren 65"/>
          <p:cNvGrpSpPr/>
          <p:nvPr/>
        </p:nvGrpSpPr>
        <p:grpSpPr>
          <a:xfrm>
            <a:off x="5581513" y="3359000"/>
            <a:ext cx="117013" cy="839139"/>
            <a:chOff x="4824060" y="3696860"/>
            <a:chExt cx="117013" cy="839139"/>
          </a:xfrm>
        </p:grpSpPr>
        <p:cxnSp>
          <p:nvCxnSpPr>
            <p:cNvPr id="46" name="Gerade Verbindung 66"/>
            <p:cNvCxnSpPr/>
            <p:nvPr/>
          </p:nvCxnSpPr>
          <p:spPr>
            <a:xfrm rot="5100847">
              <a:off x="4460325" y="4116430"/>
              <a:ext cx="839139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67"/>
            <p:cNvSpPr/>
            <p:nvPr/>
          </p:nvSpPr>
          <p:spPr>
            <a:xfrm rot="5100847">
              <a:off x="4630538" y="4053498"/>
              <a:ext cx="504057" cy="11701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dirty="0" err="1" smtClean="0"/>
            </a:p>
          </p:txBody>
        </p:sp>
      </p:grpSp>
      <p:grpSp>
        <p:nvGrpSpPr>
          <p:cNvPr id="48" name="Gruppieren 68"/>
          <p:cNvGrpSpPr/>
          <p:nvPr/>
        </p:nvGrpSpPr>
        <p:grpSpPr>
          <a:xfrm>
            <a:off x="5791691" y="3360588"/>
            <a:ext cx="117013" cy="839139"/>
            <a:chOff x="4824060" y="3696860"/>
            <a:chExt cx="117013" cy="839139"/>
          </a:xfrm>
        </p:grpSpPr>
        <p:cxnSp>
          <p:nvCxnSpPr>
            <p:cNvPr id="49" name="Gerade Verbindung 69"/>
            <p:cNvCxnSpPr/>
            <p:nvPr/>
          </p:nvCxnSpPr>
          <p:spPr>
            <a:xfrm rot="5100847">
              <a:off x="4460325" y="4116430"/>
              <a:ext cx="839139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hteck 70"/>
            <p:cNvSpPr/>
            <p:nvPr/>
          </p:nvSpPr>
          <p:spPr>
            <a:xfrm rot="5100847">
              <a:off x="4630538" y="4053498"/>
              <a:ext cx="504057" cy="11701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dirty="0" err="1" smtClean="0"/>
            </a:p>
          </p:txBody>
        </p:sp>
      </p:grpSp>
      <p:grpSp>
        <p:nvGrpSpPr>
          <p:cNvPr id="51" name="Gruppieren 71"/>
          <p:cNvGrpSpPr/>
          <p:nvPr/>
        </p:nvGrpSpPr>
        <p:grpSpPr>
          <a:xfrm>
            <a:off x="5997408" y="3354450"/>
            <a:ext cx="117013" cy="839139"/>
            <a:chOff x="4824060" y="3696860"/>
            <a:chExt cx="117013" cy="839139"/>
          </a:xfrm>
        </p:grpSpPr>
        <p:cxnSp>
          <p:nvCxnSpPr>
            <p:cNvPr id="52" name="Gerade Verbindung 72"/>
            <p:cNvCxnSpPr/>
            <p:nvPr/>
          </p:nvCxnSpPr>
          <p:spPr>
            <a:xfrm rot="5100847">
              <a:off x="4460325" y="4116430"/>
              <a:ext cx="839139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73"/>
            <p:cNvSpPr/>
            <p:nvPr/>
          </p:nvSpPr>
          <p:spPr>
            <a:xfrm rot="5100847">
              <a:off x="4630538" y="4053498"/>
              <a:ext cx="504057" cy="11701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dirty="0" err="1" smtClean="0"/>
            </a:p>
          </p:txBody>
        </p:sp>
      </p:grpSp>
      <p:cxnSp>
        <p:nvCxnSpPr>
          <p:cNvPr id="54" name="Gerade Verbindung 77"/>
          <p:cNvCxnSpPr/>
          <p:nvPr/>
        </p:nvCxnSpPr>
        <p:spPr>
          <a:xfrm>
            <a:off x="5603524" y="4168081"/>
            <a:ext cx="0" cy="18720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78"/>
          <p:cNvCxnSpPr/>
          <p:nvPr/>
        </p:nvCxnSpPr>
        <p:spPr>
          <a:xfrm>
            <a:off x="5812418" y="4168289"/>
            <a:ext cx="0" cy="18720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79"/>
          <p:cNvCxnSpPr/>
          <p:nvPr/>
        </p:nvCxnSpPr>
        <p:spPr>
          <a:xfrm>
            <a:off x="6022532" y="4168081"/>
            <a:ext cx="0" cy="18720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uppieren 81"/>
          <p:cNvGrpSpPr/>
          <p:nvPr/>
        </p:nvGrpSpPr>
        <p:grpSpPr>
          <a:xfrm>
            <a:off x="5491022" y="5637947"/>
            <a:ext cx="897275" cy="684076"/>
            <a:chOff x="1584276" y="5790288"/>
            <a:chExt cx="897275" cy="684076"/>
          </a:xfrm>
        </p:grpSpPr>
        <p:grpSp>
          <p:nvGrpSpPr>
            <p:cNvPr id="58" name="Gruppieren 82"/>
            <p:cNvGrpSpPr/>
            <p:nvPr/>
          </p:nvGrpSpPr>
          <p:grpSpPr>
            <a:xfrm>
              <a:off x="1584276" y="5833045"/>
              <a:ext cx="504056" cy="576064"/>
              <a:chOff x="1584276" y="5833045"/>
              <a:chExt cx="504056" cy="576064"/>
            </a:xfrm>
          </p:grpSpPr>
          <p:sp>
            <p:nvSpPr>
              <p:cNvPr id="65" name="Rechteck 89"/>
              <p:cNvSpPr/>
              <p:nvPr/>
            </p:nvSpPr>
            <p:spPr>
              <a:xfrm>
                <a:off x="1584276" y="6049069"/>
                <a:ext cx="504056" cy="360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  <p:sp>
            <p:nvSpPr>
              <p:cNvPr id="66" name="Gleichschenkliges Dreieck 90"/>
              <p:cNvSpPr/>
              <p:nvPr/>
            </p:nvSpPr>
            <p:spPr>
              <a:xfrm>
                <a:off x="1584276" y="5833045"/>
                <a:ext cx="504056" cy="21602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</p:grpSp>
        <p:grpSp>
          <p:nvGrpSpPr>
            <p:cNvPr id="59" name="Gruppieren 83"/>
            <p:cNvGrpSpPr/>
            <p:nvPr/>
          </p:nvGrpSpPr>
          <p:grpSpPr>
            <a:xfrm>
              <a:off x="1825095" y="5790288"/>
              <a:ext cx="504056" cy="576064"/>
              <a:chOff x="1584276" y="5833045"/>
              <a:chExt cx="504056" cy="576064"/>
            </a:xfrm>
          </p:grpSpPr>
          <p:sp>
            <p:nvSpPr>
              <p:cNvPr id="63" name="Rechteck 87"/>
              <p:cNvSpPr/>
              <p:nvPr/>
            </p:nvSpPr>
            <p:spPr>
              <a:xfrm>
                <a:off x="1584276" y="6049069"/>
                <a:ext cx="504056" cy="360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  <p:sp>
            <p:nvSpPr>
              <p:cNvPr id="64" name="Gleichschenkliges Dreieck 88"/>
              <p:cNvSpPr/>
              <p:nvPr/>
            </p:nvSpPr>
            <p:spPr>
              <a:xfrm>
                <a:off x="1584276" y="5833045"/>
                <a:ext cx="504056" cy="21602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</p:grpSp>
        <p:grpSp>
          <p:nvGrpSpPr>
            <p:cNvPr id="60" name="Gruppieren 84"/>
            <p:cNvGrpSpPr/>
            <p:nvPr/>
          </p:nvGrpSpPr>
          <p:grpSpPr>
            <a:xfrm>
              <a:off x="1977495" y="5898300"/>
              <a:ext cx="504056" cy="576064"/>
              <a:chOff x="1584276" y="5833045"/>
              <a:chExt cx="504056" cy="576064"/>
            </a:xfrm>
          </p:grpSpPr>
          <p:sp>
            <p:nvSpPr>
              <p:cNvPr id="61" name="Rechteck 85"/>
              <p:cNvSpPr/>
              <p:nvPr/>
            </p:nvSpPr>
            <p:spPr>
              <a:xfrm>
                <a:off x="1584276" y="6049069"/>
                <a:ext cx="504056" cy="360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  <p:sp>
            <p:nvSpPr>
              <p:cNvPr id="62" name="Gleichschenkliges Dreieck 86"/>
              <p:cNvSpPr/>
              <p:nvPr/>
            </p:nvSpPr>
            <p:spPr>
              <a:xfrm>
                <a:off x="1584276" y="5833045"/>
                <a:ext cx="504056" cy="21602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</p:grpSp>
      </p:grpSp>
      <p:cxnSp>
        <p:nvCxnSpPr>
          <p:cNvPr id="67" name="Gerade Verbindung 91"/>
          <p:cNvCxnSpPr/>
          <p:nvPr/>
        </p:nvCxnSpPr>
        <p:spPr>
          <a:xfrm>
            <a:off x="6795830" y="2253571"/>
            <a:ext cx="0" cy="111612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92"/>
          <p:cNvCxnSpPr/>
          <p:nvPr/>
        </p:nvCxnSpPr>
        <p:spPr>
          <a:xfrm>
            <a:off x="7004539" y="2446719"/>
            <a:ext cx="0" cy="92297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93"/>
          <p:cNvCxnSpPr/>
          <p:nvPr/>
        </p:nvCxnSpPr>
        <p:spPr>
          <a:xfrm>
            <a:off x="7209960" y="2662174"/>
            <a:ext cx="0" cy="7075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94"/>
          <p:cNvCxnSpPr/>
          <p:nvPr/>
        </p:nvCxnSpPr>
        <p:spPr>
          <a:xfrm>
            <a:off x="7410135" y="2868710"/>
            <a:ext cx="0" cy="3273293"/>
          </a:xfrm>
          <a:prstGeom prst="line">
            <a:avLst/>
          </a:prstGeom>
          <a:ln w="12700">
            <a:solidFill>
              <a:schemeClr val="bg2">
                <a:lumMod val="50000"/>
                <a:lumOff val="50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uppieren 95"/>
          <p:cNvGrpSpPr/>
          <p:nvPr/>
        </p:nvGrpSpPr>
        <p:grpSpPr>
          <a:xfrm>
            <a:off x="6773819" y="3359000"/>
            <a:ext cx="117013" cy="839139"/>
            <a:chOff x="4824060" y="3696860"/>
            <a:chExt cx="117013" cy="839139"/>
          </a:xfrm>
        </p:grpSpPr>
        <p:cxnSp>
          <p:nvCxnSpPr>
            <p:cNvPr id="72" name="Gerade Verbindung 96"/>
            <p:cNvCxnSpPr/>
            <p:nvPr/>
          </p:nvCxnSpPr>
          <p:spPr>
            <a:xfrm rot="5100847">
              <a:off x="4460325" y="4116430"/>
              <a:ext cx="839139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hteck 97"/>
            <p:cNvSpPr/>
            <p:nvPr/>
          </p:nvSpPr>
          <p:spPr>
            <a:xfrm rot="5100847">
              <a:off x="4630538" y="4053498"/>
              <a:ext cx="504057" cy="11701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dirty="0" err="1" smtClean="0"/>
            </a:p>
          </p:txBody>
        </p:sp>
      </p:grpSp>
      <p:grpSp>
        <p:nvGrpSpPr>
          <p:cNvPr id="74" name="Gruppieren 98"/>
          <p:cNvGrpSpPr/>
          <p:nvPr/>
        </p:nvGrpSpPr>
        <p:grpSpPr>
          <a:xfrm>
            <a:off x="6983997" y="3360588"/>
            <a:ext cx="117013" cy="839139"/>
            <a:chOff x="4824060" y="3696860"/>
            <a:chExt cx="117013" cy="839139"/>
          </a:xfrm>
        </p:grpSpPr>
        <p:cxnSp>
          <p:nvCxnSpPr>
            <p:cNvPr id="75" name="Gerade Verbindung 99"/>
            <p:cNvCxnSpPr/>
            <p:nvPr/>
          </p:nvCxnSpPr>
          <p:spPr>
            <a:xfrm rot="5100847">
              <a:off x="4460325" y="4116430"/>
              <a:ext cx="839139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hteck 100"/>
            <p:cNvSpPr/>
            <p:nvPr/>
          </p:nvSpPr>
          <p:spPr>
            <a:xfrm rot="5100847">
              <a:off x="4630538" y="4053498"/>
              <a:ext cx="504057" cy="11701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dirty="0" err="1" smtClean="0"/>
            </a:p>
          </p:txBody>
        </p:sp>
      </p:grpSp>
      <p:grpSp>
        <p:nvGrpSpPr>
          <p:cNvPr id="77" name="Gruppieren 101"/>
          <p:cNvGrpSpPr/>
          <p:nvPr/>
        </p:nvGrpSpPr>
        <p:grpSpPr>
          <a:xfrm>
            <a:off x="7189714" y="3354450"/>
            <a:ext cx="117013" cy="839139"/>
            <a:chOff x="4824060" y="3696860"/>
            <a:chExt cx="117013" cy="839139"/>
          </a:xfrm>
        </p:grpSpPr>
        <p:cxnSp>
          <p:nvCxnSpPr>
            <p:cNvPr id="78" name="Gerade Verbindung 102"/>
            <p:cNvCxnSpPr/>
            <p:nvPr/>
          </p:nvCxnSpPr>
          <p:spPr>
            <a:xfrm rot="5100847">
              <a:off x="4460325" y="4116430"/>
              <a:ext cx="839139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hteck 103"/>
            <p:cNvSpPr/>
            <p:nvPr/>
          </p:nvSpPr>
          <p:spPr>
            <a:xfrm rot="5100847">
              <a:off x="4630538" y="4053498"/>
              <a:ext cx="504057" cy="117013"/>
            </a:xfrm>
            <a:prstGeom prst="rect">
              <a:avLst/>
            </a:prstGeom>
            <a:noFill/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dirty="0" err="1" smtClean="0"/>
            </a:p>
          </p:txBody>
        </p:sp>
      </p:grpSp>
      <p:cxnSp>
        <p:nvCxnSpPr>
          <p:cNvPr id="80" name="Gerade Verbindung 107"/>
          <p:cNvCxnSpPr/>
          <p:nvPr/>
        </p:nvCxnSpPr>
        <p:spPr>
          <a:xfrm>
            <a:off x="6795830" y="4168081"/>
            <a:ext cx="0" cy="18720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108"/>
          <p:cNvCxnSpPr/>
          <p:nvPr/>
        </p:nvCxnSpPr>
        <p:spPr>
          <a:xfrm>
            <a:off x="7004724" y="4168289"/>
            <a:ext cx="0" cy="18720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109"/>
          <p:cNvCxnSpPr/>
          <p:nvPr/>
        </p:nvCxnSpPr>
        <p:spPr>
          <a:xfrm>
            <a:off x="7214838" y="4168081"/>
            <a:ext cx="0" cy="18720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uppieren 111"/>
          <p:cNvGrpSpPr/>
          <p:nvPr/>
        </p:nvGrpSpPr>
        <p:grpSpPr>
          <a:xfrm>
            <a:off x="6683328" y="5637947"/>
            <a:ext cx="897275" cy="684076"/>
            <a:chOff x="1584276" y="5790288"/>
            <a:chExt cx="897275" cy="684076"/>
          </a:xfrm>
        </p:grpSpPr>
        <p:grpSp>
          <p:nvGrpSpPr>
            <p:cNvPr id="84" name="Gruppieren 112"/>
            <p:cNvGrpSpPr/>
            <p:nvPr/>
          </p:nvGrpSpPr>
          <p:grpSpPr>
            <a:xfrm>
              <a:off x="1584276" y="5833045"/>
              <a:ext cx="504056" cy="576064"/>
              <a:chOff x="1584276" y="5833045"/>
              <a:chExt cx="504056" cy="576064"/>
            </a:xfrm>
          </p:grpSpPr>
          <p:sp>
            <p:nvSpPr>
              <p:cNvPr id="91" name="Rechteck 119"/>
              <p:cNvSpPr/>
              <p:nvPr/>
            </p:nvSpPr>
            <p:spPr>
              <a:xfrm>
                <a:off x="1584276" y="6049069"/>
                <a:ext cx="504056" cy="360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  <p:sp>
            <p:nvSpPr>
              <p:cNvPr id="92" name="Gleichschenkliges Dreieck 120"/>
              <p:cNvSpPr/>
              <p:nvPr/>
            </p:nvSpPr>
            <p:spPr>
              <a:xfrm>
                <a:off x="1584276" y="5833045"/>
                <a:ext cx="504056" cy="21602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</p:grpSp>
        <p:grpSp>
          <p:nvGrpSpPr>
            <p:cNvPr id="85" name="Gruppieren 113"/>
            <p:cNvGrpSpPr/>
            <p:nvPr/>
          </p:nvGrpSpPr>
          <p:grpSpPr>
            <a:xfrm>
              <a:off x="1825095" y="5790288"/>
              <a:ext cx="504056" cy="576064"/>
              <a:chOff x="1584276" y="5833045"/>
              <a:chExt cx="504056" cy="576064"/>
            </a:xfrm>
          </p:grpSpPr>
          <p:sp>
            <p:nvSpPr>
              <p:cNvPr id="89" name="Rechteck 117"/>
              <p:cNvSpPr/>
              <p:nvPr/>
            </p:nvSpPr>
            <p:spPr>
              <a:xfrm>
                <a:off x="1584276" y="6049069"/>
                <a:ext cx="504056" cy="360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  <p:sp>
            <p:nvSpPr>
              <p:cNvPr id="90" name="Gleichschenkliges Dreieck 118"/>
              <p:cNvSpPr/>
              <p:nvPr/>
            </p:nvSpPr>
            <p:spPr>
              <a:xfrm>
                <a:off x="1584276" y="5833045"/>
                <a:ext cx="504056" cy="21602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</p:grpSp>
        <p:grpSp>
          <p:nvGrpSpPr>
            <p:cNvPr id="86" name="Gruppieren 114"/>
            <p:cNvGrpSpPr/>
            <p:nvPr/>
          </p:nvGrpSpPr>
          <p:grpSpPr>
            <a:xfrm>
              <a:off x="1977495" y="5898300"/>
              <a:ext cx="504056" cy="576064"/>
              <a:chOff x="1584276" y="5833045"/>
              <a:chExt cx="504056" cy="576064"/>
            </a:xfrm>
          </p:grpSpPr>
          <p:sp>
            <p:nvSpPr>
              <p:cNvPr id="87" name="Rechteck 115"/>
              <p:cNvSpPr/>
              <p:nvPr/>
            </p:nvSpPr>
            <p:spPr>
              <a:xfrm>
                <a:off x="1584276" y="6049069"/>
                <a:ext cx="504056" cy="360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  <p:sp>
            <p:nvSpPr>
              <p:cNvPr id="88" name="Gleichschenkliges Dreieck 116"/>
              <p:cNvSpPr/>
              <p:nvPr/>
            </p:nvSpPr>
            <p:spPr>
              <a:xfrm>
                <a:off x="1584276" y="5833045"/>
                <a:ext cx="504056" cy="21602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</p:grpSp>
      </p:grpSp>
      <p:sp>
        <p:nvSpPr>
          <p:cNvPr id="93" name="Textfeld 121"/>
          <p:cNvSpPr txBox="1"/>
          <p:nvPr/>
        </p:nvSpPr>
        <p:spPr>
          <a:xfrm>
            <a:off x="1454891" y="2021307"/>
            <a:ext cx="49532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de-CH" sz="1200" dirty="0" err="1" smtClean="0">
                <a:solidFill>
                  <a:schemeClr val="accent1"/>
                </a:solidFill>
              </a:rPr>
              <a:t>access</a:t>
            </a:r>
            <a:endParaRPr lang="de-CH" sz="1200" dirty="0" smtClean="0">
              <a:solidFill>
                <a:schemeClr val="accent1"/>
              </a:solidFill>
            </a:endParaRPr>
          </a:p>
        </p:txBody>
      </p:sp>
      <p:sp>
        <p:nvSpPr>
          <p:cNvPr id="94" name="Textfeld 122"/>
          <p:cNvSpPr txBox="1"/>
          <p:nvPr/>
        </p:nvSpPr>
        <p:spPr>
          <a:xfrm>
            <a:off x="1825161" y="5802842"/>
            <a:ext cx="1154133" cy="33855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CH" sz="1100" dirty="0" err="1">
                <a:solidFill>
                  <a:schemeClr val="accent1"/>
                </a:solidFill>
              </a:rPr>
              <a:t>n</a:t>
            </a:r>
            <a:r>
              <a:rPr lang="de-CH" sz="1100" dirty="0" err="1" smtClean="0">
                <a:solidFill>
                  <a:schemeClr val="accent1"/>
                </a:solidFill>
              </a:rPr>
              <a:t>otification</a:t>
            </a:r>
            <a:r>
              <a:rPr lang="de-CH" sz="1100" dirty="0" smtClean="0">
                <a:solidFill>
                  <a:schemeClr val="accent1"/>
                </a:solidFill>
              </a:rPr>
              <a:t> via </a:t>
            </a:r>
            <a:r>
              <a:rPr lang="de-CH" sz="1100" dirty="0" err="1" smtClean="0">
                <a:solidFill>
                  <a:schemeClr val="accent1"/>
                </a:solidFill>
              </a:rPr>
              <a:t>LoRa</a:t>
            </a:r>
            <a:endParaRPr lang="de-CH" sz="1100" dirty="0" smtClean="0">
              <a:solidFill>
                <a:schemeClr val="accent1"/>
              </a:solidFill>
            </a:endParaRPr>
          </a:p>
        </p:txBody>
      </p:sp>
      <p:sp>
        <p:nvSpPr>
          <p:cNvPr id="95" name="Pfeil nach rechts 123"/>
          <p:cNvSpPr/>
          <p:nvPr/>
        </p:nvSpPr>
        <p:spPr>
          <a:xfrm flipH="1">
            <a:off x="3309155" y="4316320"/>
            <a:ext cx="4464496" cy="520492"/>
          </a:xfrm>
          <a:prstGeom prst="rightArrow">
            <a:avLst/>
          </a:prstGeom>
          <a:solidFill>
            <a:srgbClr val="FF00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600" dirty="0" smtClean="0"/>
              <a:t>power </a:t>
            </a:r>
            <a:r>
              <a:rPr lang="de-CH" sz="1600" dirty="0" err="1" smtClean="0"/>
              <a:t>failure</a:t>
            </a:r>
            <a:r>
              <a:rPr lang="de-CH" sz="1600" dirty="0" smtClean="0"/>
              <a:t> </a:t>
            </a:r>
            <a:r>
              <a:rPr lang="de-CH" sz="1600" dirty="0" err="1" smtClean="0"/>
              <a:t>detection</a:t>
            </a:r>
            <a:endParaRPr lang="de-CH" sz="1600" dirty="0" smtClean="0"/>
          </a:p>
        </p:txBody>
      </p:sp>
      <p:sp>
        <p:nvSpPr>
          <p:cNvPr id="96" name="Rechteck 124"/>
          <p:cNvSpPr/>
          <p:nvPr/>
        </p:nvSpPr>
        <p:spPr>
          <a:xfrm>
            <a:off x="8169106" y="1444295"/>
            <a:ext cx="3184693" cy="38245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200" b="1" dirty="0" err="1" smtClean="0">
                <a:solidFill>
                  <a:schemeClr val="tx1"/>
                </a:solidFill>
              </a:rPr>
              <a:t>Challenges</a:t>
            </a:r>
            <a:endParaRPr lang="de-CH" sz="1200" b="1" dirty="0" smtClean="0">
              <a:solidFill>
                <a:schemeClr val="tx1"/>
              </a:solidFill>
            </a:endParaRPr>
          </a:p>
          <a:p>
            <a:pPr algn="ctr"/>
            <a:endParaRPr lang="de-CH" sz="12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dirty="0" err="1" smtClean="0">
                <a:solidFill>
                  <a:schemeClr val="tx1"/>
                </a:solidFill>
              </a:rPr>
              <a:t>Up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to</a:t>
            </a:r>
            <a:r>
              <a:rPr lang="de-CH" sz="1200" dirty="0" smtClean="0">
                <a:solidFill>
                  <a:schemeClr val="tx1"/>
                </a:solidFill>
              </a:rPr>
              <a:t> 40 </a:t>
            </a:r>
            <a:r>
              <a:rPr lang="de-CH" sz="1200" dirty="0" err="1" smtClean="0">
                <a:solidFill>
                  <a:schemeClr val="tx1"/>
                </a:solidFill>
              </a:rPr>
              <a:t>runoffs</a:t>
            </a:r>
            <a:r>
              <a:rPr lang="de-CH" sz="1200" dirty="0" smtClean="0">
                <a:solidFill>
                  <a:schemeClr val="tx1"/>
                </a:solidFill>
              </a:rPr>
              <a:t> in </a:t>
            </a:r>
            <a:r>
              <a:rPr lang="de-CH" sz="1200" dirty="0" err="1" smtClean="0">
                <a:solidFill>
                  <a:schemeClr val="tx1"/>
                </a:solidFill>
              </a:rPr>
              <a:t>one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cabin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that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might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have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to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be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monitored</a:t>
            </a:r>
            <a:r>
              <a:rPr lang="de-CH" sz="1200" dirty="0" smtClean="0">
                <a:solidFill>
                  <a:schemeClr val="tx1"/>
                </a:solidFill>
              </a:rPr>
              <a:t> (prototype </a:t>
            </a:r>
            <a:r>
              <a:rPr lang="de-CH" sz="1200" dirty="0" err="1" smtClean="0">
                <a:solidFill>
                  <a:schemeClr val="tx1"/>
                </a:solidFill>
              </a:rPr>
              <a:t>for</a:t>
            </a:r>
            <a:r>
              <a:rPr lang="de-CH" sz="1200" dirty="0" smtClean="0">
                <a:solidFill>
                  <a:schemeClr val="tx1"/>
                </a:solidFill>
              </a:rPr>
              <a:t> 1 </a:t>
            </a:r>
            <a:r>
              <a:rPr lang="de-CH" sz="1200" dirty="0" err="1" smtClean="0">
                <a:solidFill>
                  <a:schemeClr val="tx1"/>
                </a:solidFill>
              </a:rPr>
              <a:t>runoff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might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be</a:t>
            </a:r>
            <a:r>
              <a:rPr lang="de-CH" sz="1200" dirty="0" smtClean="0">
                <a:solidFill>
                  <a:schemeClr val="tx1"/>
                </a:solidFill>
              </a:rPr>
              <a:t> </a:t>
            </a:r>
            <a:r>
              <a:rPr lang="de-CH" sz="1200" dirty="0" err="1" smtClean="0">
                <a:solidFill>
                  <a:schemeClr val="tx1"/>
                </a:solidFill>
              </a:rPr>
              <a:t>fine</a:t>
            </a:r>
            <a:r>
              <a:rPr lang="de-CH" sz="1200" dirty="0" smtClean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sz="12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Fault message contains runoff ID and time stamp of the </a:t>
            </a:r>
            <a:r>
              <a:rPr lang="en-US" sz="1200" dirty="0" smtClean="0">
                <a:solidFill>
                  <a:schemeClr val="tx1"/>
                </a:solidFill>
              </a:rPr>
              <a:t>fault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Fault </a:t>
            </a:r>
            <a:r>
              <a:rPr lang="en-US" sz="1200" dirty="0">
                <a:solidFill>
                  <a:schemeClr val="tx1"/>
                </a:solidFill>
              </a:rPr>
              <a:t>message visible in the </a:t>
            </a:r>
            <a:r>
              <a:rPr lang="en-US" sz="1200" dirty="0" smtClean="0">
                <a:solidFill>
                  <a:schemeClr val="tx1"/>
                </a:solidFill>
              </a:rPr>
              <a:t>management system </a:t>
            </a:r>
            <a:r>
              <a:rPr lang="en-US" sz="1200" dirty="0">
                <a:solidFill>
                  <a:schemeClr val="tx1"/>
                </a:solidFill>
              </a:rPr>
              <a:t>after 5 seconds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dirty="0" smtClean="0">
                <a:solidFill>
                  <a:schemeClr val="tx1"/>
                </a:solidFill>
              </a:rPr>
              <a:t>Limited </a:t>
            </a:r>
            <a:r>
              <a:rPr lang="de-CH" sz="1200" dirty="0" err="1" smtClean="0">
                <a:solidFill>
                  <a:schemeClr val="tx1"/>
                </a:solidFill>
              </a:rPr>
              <a:t>space</a:t>
            </a:r>
            <a:r>
              <a:rPr lang="de-CH" sz="1200" dirty="0" smtClean="0">
                <a:solidFill>
                  <a:schemeClr val="tx1"/>
                </a:solidFill>
              </a:rPr>
              <a:t>:</a:t>
            </a:r>
            <a:br>
              <a:rPr lang="de-CH" sz="1200" dirty="0" smtClean="0">
                <a:solidFill>
                  <a:schemeClr val="tx1"/>
                </a:solidFill>
              </a:rPr>
            </a:br>
            <a:r>
              <a:rPr lang="de-CH" sz="1200" dirty="0" smtClean="0">
                <a:solidFill>
                  <a:schemeClr val="tx1"/>
                </a:solidFill>
              </a:rPr>
              <a:t>max. 10 x 20 x 70 cm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 dirty="0" smtClean="0">
                <a:solidFill>
                  <a:schemeClr val="tx1"/>
                </a:solidFill>
              </a:rPr>
              <a:t>Limited </a:t>
            </a:r>
            <a:r>
              <a:rPr lang="de-CH" sz="1200" dirty="0" err="1" smtClean="0">
                <a:solidFill>
                  <a:schemeClr val="tx1"/>
                </a:solidFill>
              </a:rPr>
              <a:t>costs</a:t>
            </a:r>
            <a:r>
              <a:rPr lang="de-CH" sz="1200" dirty="0" smtClean="0">
                <a:solidFill>
                  <a:schemeClr val="tx1"/>
                </a:solidFill>
              </a:rPr>
              <a:t>:</a:t>
            </a:r>
            <a:br>
              <a:rPr lang="de-CH" sz="1200" dirty="0" smtClean="0">
                <a:solidFill>
                  <a:schemeClr val="tx1"/>
                </a:solidFill>
              </a:rPr>
            </a:br>
            <a:r>
              <a:rPr lang="de-CH" sz="1200" dirty="0" smtClean="0">
                <a:solidFill>
                  <a:schemeClr val="tx1"/>
                </a:solidFill>
              </a:rPr>
              <a:t>max. CHF 100 per </a:t>
            </a:r>
            <a:r>
              <a:rPr lang="de-CH" sz="1200" dirty="0" err="1" smtClean="0">
                <a:solidFill>
                  <a:schemeClr val="tx1"/>
                </a:solidFill>
              </a:rPr>
              <a:t>cabin</a:t>
            </a:r>
            <a:endParaRPr lang="de-CH" sz="12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CH" sz="1200" dirty="0">
              <a:solidFill>
                <a:schemeClr val="tx1"/>
              </a:solidFill>
            </a:endParaRPr>
          </a:p>
          <a:p>
            <a:pPr algn="ctr"/>
            <a:endParaRPr lang="de-CH" sz="1200" b="1" dirty="0" smtClean="0">
              <a:solidFill>
                <a:schemeClr val="tx1"/>
              </a:solidFill>
            </a:endParaRPr>
          </a:p>
          <a:p>
            <a:pPr algn="ctr"/>
            <a:endParaRPr lang="de-CH" sz="1200" b="1" dirty="0">
              <a:solidFill>
                <a:schemeClr val="tx1"/>
              </a:solidFill>
            </a:endParaRPr>
          </a:p>
          <a:p>
            <a:pPr algn="ctr"/>
            <a:endParaRPr lang="de-CH" sz="1200" b="1" dirty="0" err="1">
              <a:solidFill>
                <a:schemeClr val="tx1"/>
              </a:solidFill>
            </a:endParaRPr>
          </a:p>
        </p:txBody>
      </p:sp>
      <p:sp>
        <p:nvSpPr>
          <p:cNvPr id="97" name="Pfeil nach rechts 125"/>
          <p:cNvSpPr/>
          <p:nvPr/>
        </p:nvSpPr>
        <p:spPr>
          <a:xfrm rot="16200000" flipH="1">
            <a:off x="2030927" y="5226493"/>
            <a:ext cx="711119" cy="520492"/>
          </a:xfrm>
          <a:prstGeom prst="rightArrow">
            <a:avLst/>
          </a:prstGeom>
          <a:solidFill>
            <a:srgbClr val="FF00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600" dirty="0" smtClean="0"/>
          </a:p>
        </p:txBody>
      </p:sp>
      <p:sp>
        <p:nvSpPr>
          <p:cNvPr id="98" name="Textfeld 126"/>
          <p:cNvSpPr txBox="1"/>
          <p:nvPr/>
        </p:nvSpPr>
        <p:spPr>
          <a:xfrm>
            <a:off x="2241414" y="1875192"/>
            <a:ext cx="290144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de-CH" sz="1200" dirty="0" err="1" smtClean="0">
                <a:solidFill>
                  <a:schemeClr val="accent1"/>
                </a:solidFill>
              </a:rPr>
              <a:t>fuse</a:t>
            </a:r>
            <a:endParaRPr lang="de-CH" sz="1200" dirty="0" smtClean="0">
              <a:solidFill>
                <a:schemeClr val="accent1"/>
              </a:solidFill>
            </a:endParaRPr>
          </a:p>
        </p:txBody>
      </p:sp>
      <p:sp>
        <p:nvSpPr>
          <p:cNvPr id="99" name="Textfeld 127"/>
          <p:cNvSpPr txBox="1"/>
          <p:nvPr/>
        </p:nvSpPr>
        <p:spPr>
          <a:xfrm>
            <a:off x="4137960" y="3703355"/>
            <a:ext cx="290144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de-CH" sz="1200" dirty="0" err="1" smtClean="0">
                <a:solidFill>
                  <a:schemeClr val="accent1"/>
                </a:solidFill>
              </a:rPr>
              <a:t>fuse</a:t>
            </a:r>
            <a:endParaRPr lang="de-CH" sz="1200" dirty="0" smtClean="0">
              <a:solidFill>
                <a:schemeClr val="accent1"/>
              </a:solidFill>
            </a:endParaRPr>
          </a:p>
        </p:txBody>
      </p:sp>
      <p:cxnSp>
        <p:nvCxnSpPr>
          <p:cNvPr id="100" name="Gerade Verbindung 19"/>
          <p:cNvCxnSpPr/>
          <p:nvPr/>
        </p:nvCxnSpPr>
        <p:spPr>
          <a:xfrm>
            <a:off x="5154911" y="2859663"/>
            <a:ext cx="0" cy="3282340"/>
          </a:xfrm>
          <a:prstGeom prst="line">
            <a:avLst/>
          </a:prstGeom>
          <a:ln w="12700">
            <a:solidFill>
              <a:schemeClr val="bg2">
                <a:lumMod val="50000"/>
                <a:lumOff val="50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uppieren 51"/>
          <p:cNvGrpSpPr/>
          <p:nvPr/>
        </p:nvGrpSpPr>
        <p:grpSpPr>
          <a:xfrm>
            <a:off x="4428104" y="5628900"/>
            <a:ext cx="897275" cy="684076"/>
            <a:chOff x="1584276" y="5790288"/>
            <a:chExt cx="897275" cy="684076"/>
          </a:xfrm>
        </p:grpSpPr>
        <p:grpSp>
          <p:nvGrpSpPr>
            <p:cNvPr id="102" name="Gruppieren 52"/>
            <p:cNvGrpSpPr/>
            <p:nvPr/>
          </p:nvGrpSpPr>
          <p:grpSpPr>
            <a:xfrm>
              <a:off x="1584276" y="5833045"/>
              <a:ext cx="504056" cy="576064"/>
              <a:chOff x="1584276" y="5833045"/>
              <a:chExt cx="504056" cy="576064"/>
            </a:xfrm>
          </p:grpSpPr>
          <p:sp>
            <p:nvSpPr>
              <p:cNvPr id="109" name="Rechteck 59"/>
              <p:cNvSpPr/>
              <p:nvPr/>
            </p:nvSpPr>
            <p:spPr>
              <a:xfrm>
                <a:off x="1584276" y="6049069"/>
                <a:ext cx="504056" cy="360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  <p:sp>
            <p:nvSpPr>
              <p:cNvPr id="110" name="Gleichschenkliges Dreieck 60"/>
              <p:cNvSpPr/>
              <p:nvPr/>
            </p:nvSpPr>
            <p:spPr>
              <a:xfrm>
                <a:off x="1584276" y="5833045"/>
                <a:ext cx="504056" cy="21602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</p:grpSp>
        <p:grpSp>
          <p:nvGrpSpPr>
            <p:cNvPr id="103" name="Gruppieren 53"/>
            <p:cNvGrpSpPr/>
            <p:nvPr/>
          </p:nvGrpSpPr>
          <p:grpSpPr>
            <a:xfrm>
              <a:off x="1825095" y="5790288"/>
              <a:ext cx="504056" cy="576064"/>
              <a:chOff x="1584276" y="5833045"/>
              <a:chExt cx="504056" cy="576064"/>
            </a:xfrm>
          </p:grpSpPr>
          <p:sp>
            <p:nvSpPr>
              <p:cNvPr id="107" name="Rechteck 57"/>
              <p:cNvSpPr/>
              <p:nvPr/>
            </p:nvSpPr>
            <p:spPr>
              <a:xfrm>
                <a:off x="1584276" y="6049069"/>
                <a:ext cx="504056" cy="360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  <p:sp>
            <p:nvSpPr>
              <p:cNvPr id="108" name="Gleichschenkliges Dreieck 58"/>
              <p:cNvSpPr/>
              <p:nvPr/>
            </p:nvSpPr>
            <p:spPr>
              <a:xfrm>
                <a:off x="1584276" y="5833045"/>
                <a:ext cx="504056" cy="21602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</p:grpSp>
        <p:grpSp>
          <p:nvGrpSpPr>
            <p:cNvPr id="104" name="Gruppieren 54"/>
            <p:cNvGrpSpPr/>
            <p:nvPr/>
          </p:nvGrpSpPr>
          <p:grpSpPr>
            <a:xfrm>
              <a:off x="1977495" y="5898300"/>
              <a:ext cx="504056" cy="576064"/>
              <a:chOff x="1584276" y="5833045"/>
              <a:chExt cx="504056" cy="576064"/>
            </a:xfrm>
          </p:grpSpPr>
          <p:sp>
            <p:nvSpPr>
              <p:cNvPr id="105" name="Rechteck 55"/>
              <p:cNvSpPr/>
              <p:nvPr/>
            </p:nvSpPr>
            <p:spPr>
              <a:xfrm>
                <a:off x="1584276" y="6049069"/>
                <a:ext cx="504056" cy="36004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  <p:sp>
            <p:nvSpPr>
              <p:cNvPr id="106" name="Gleichschenkliges Dreieck 56"/>
              <p:cNvSpPr/>
              <p:nvPr/>
            </p:nvSpPr>
            <p:spPr>
              <a:xfrm>
                <a:off x="1584276" y="5833045"/>
                <a:ext cx="504056" cy="216024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 dirty="0" err="1" smtClean="0"/>
              </a:p>
            </p:txBody>
          </p:sp>
        </p:grpSp>
      </p:grpSp>
      <p:sp>
        <p:nvSpPr>
          <p:cNvPr id="111" name="Textfeld 135"/>
          <p:cNvSpPr txBox="1"/>
          <p:nvPr/>
        </p:nvSpPr>
        <p:spPr>
          <a:xfrm>
            <a:off x="8169108" y="5529935"/>
            <a:ext cx="23102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/>
              <a:t>Legend:</a:t>
            </a:r>
          </a:p>
          <a:p>
            <a:r>
              <a:rPr lang="de-CH" sz="1000" dirty="0" smtClean="0"/>
              <a:t>L1, L2, L3: </a:t>
            </a:r>
            <a:r>
              <a:rPr lang="de-CH" sz="1000" dirty="0" err="1" smtClean="0"/>
              <a:t>phases</a:t>
            </a:r>
            <a:endParaRPr lang="de-CH" sz="1000" dirty="0" smtClean="0"/>
          </a:p>
          <a:p>
            <a:r>
              <a:rPr lang="de-CH" sz="1000" dirty="0" smtClean="0"/>
              <a:t>PEN: </a:t>
            </a:r>
            <a:r>
              <a:rPr lang="de-CH" sz="1000" dirty="0" err="1" smtClean="0"/>
              <a:t>Protective</a:t>
            </a:r>
            <a:r>
              <a:rPr lang="de-CH" sz="1000" dirty="0" smtClean="0"/>
              <a:t> Earth </a:t>
            </a:r>
            <a:r>
              <a:rPr lang="de-CH" sz="1000" dirty="0" err="1" smtClean="0"/>
              <a:t>and</a:t>
            </a:r>
            <a:r>
              <a:rPr lang="de-CH" sz="1000" dirty="0" smtClean="0"/>
              <a:t> Neutral (must not </a:t>
            </a:r>
            <a:r>
              <a:rPr lang="de-CH" sz="1000" dirty="0" err="1" smtClean="0"/>
              <a:t>be</a:t>
            </a:r>
            <a:r>
              <a:rPr lang="de-CH" sz="1000" dirty="0" smtClean="0"/>
              <a:t> </a:t>
            </a:r>
            <a:r>
              <a:rPr lang="de-CH" sz="1000" dirty="0" err="1" smtClean="0"/>
              <a:t>interrupted</a:t>
            </a:r>
            <a:r>
              <a:rPr lang="de-CH" sz="1000" dirty="0" smtClean="0"/>
              <a:t>)</a:t>
            </a:r>
          </a:p>
          <a:p>
            <a:r>
              <a:rPr lang="de-CH" sz="1000" dirty="0" smtClean="0"/>
              <a:t> 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34678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55" y="643015"/>
            <a:ext cx="6699803" cy="3535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1589" y="1213100"/>
            <a:ext cx="9106240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Shape 108"/>
          <p:cNvSpPr/>
          <p:nvPr/>
        </p:nvSpPr>
        <p:spPr>
          <a:xfrm>
            <a:off x="739135" y="24020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Arial"/>
              </a:rPr>
              <a:t>7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Challenge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If none of the challenges fits you, you are free to combine all available elements and develop your own challenge and ideas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The Things Network Zürich</a:t>
            </a:r>
          </a:p>
          <a:p>
            <a:r>
              <a:rPr lang="en-US" dirty="0" smtClean="0">
                <a:hlinkClick r:id="rId4"/>
              </a:rPr>
              <a:t>gonzalocasas@gmail.com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Gonzalo Casas</a:t>
            </a:r>
            <a:endParaRPr lang="de-CH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Provided by you!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718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&amp; Hints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Check the open challenge ideas contributed by the community:</a:t>
            </a:r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github.com/make-zurich/open-challenge-ideas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If you have new ideas, add them to the repository</a:t>
            </a:r>
            <a:r>
              <a:rPr lang="en-US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73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0" y="1008743"/>
            <a:ext cx="11496220" cy="48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12837"/>
          </a:xfrm>
        </p:spPr>
        <p:txBody>
          <a:bodyPr/>
          <a:lstStyle/>
          <a:p>
            <a:r>
              <a:rPr lang="en-US" dirty="0" smtClean="0"/>
              <a:t>Make Zurich 2017</a:t>
            </a:r>
            <a:endParaRPr lang="de-CH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3" y="2421082"/>
            <a:ext cx="5805714" cy="42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75694"/>
          </a:xfrm>
        </p:spPr>
        <p:txBody>
          <a:bodyPr/>
          <a:lstStyle/>
          <a:p>
            <a:r>
              <a:rPr lang="en-US" dirty="0" smtClean="0"/>
              <a:t>Time to team up!</a:t>
            </a:r>
            <a:endParaRPr lang="de-CH" dirty="0"/>
          </a:p>
        </p:txBody>
      </p:sp>
      <p:sp>
        <p:nvSpPr>
          <p:cNvPr id="4" name="TextBox 3"/>
          <p:cNvSpPr txBox="1"/>
          <p:nvPr/>
        </p:nvSpPr>
        <p:spPr>
          <a:xfrm>
            <a:off x="805542" y="2830286"/>
            <a:ext cx="6451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latin typeface="+mj-lt"/>
              </a:rPr>
              <a:t>Visit challenge rooms</a:t>
            </a:r>
            <a:endParaRPr lang="en-US" sz="3600" dirty="0" smtClean="0">
              <a:latin typeface="+mj-lt"/>
            </a:endParaRP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Decide for a challenge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Find team mates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Register your team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Get the challenge kits</a:t>
            </a:r>
            <a:endParaRPr lang="de-CH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8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75694"/>
          </a:xfrm>
        </p:spPr>
        <p:txBody>
          <a:bodyPr/>
          <a:lstStyle/>
          <a:p>
            <a:r>
              <a:rPr lang="en-US" dirty="0" smtClean="0"/>
              <a:t>Time to team up!</a:t>
            </a:r>
            <a:endParaRPr lang="de-CH" dirty="0"/>
          </a:p>
        </p:txBody>
      </p:sp>
      <p:sp>
        <p:nvSpPr>
          <p:cNvPr id="4" name="TextBox 3"/>
          <p:cNvSpPr txBox="1"/>
          <p:nvPr/>
        </p:nvSpPr>
        <p:spPr>
          <a:xfrm>
            <a:off x="805542" y="2830286"/>
            <a:ext cx="6299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Visit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rooms</a:t>
            </a:r>
            <a:endParaRPr lang="en-US" sz="3600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742950" indent="-742950">
              <a:buAutoNum type="arabicPeriod"/>
            </a:pPr>
            <a:r>
              <a:rPr lang="en-US" sz="3600" dirty="0" smtClean="0">
                <a:latin typeface="+mj-lt"/>
              </a:rPr>
              <a:t>Decide for a challenge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Find team mates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Register your team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Get the challenge kits</a:t>
            </a:r>
            <a:endParaRPr lang="de-CH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008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75694"/>
          </a:xfrm>
        </p:spPr>
        <p:txBody>
          <a:bodyPr/>
          <a:lstStyle/>
          <a:p>
            <a:r>
              <a:rPr lang="en-US" dirty="0" smtClean="0"/>
              <a:t>Time to team up!</a:t>
            </a:r>
            <a:endParaRPr lang="de-CH" dirty="0"/>
          </a:p>
        </p:txBody>
      </p:sp>
      <p:sp>
        <p:nvSpPr>
          <p:cNvPr id="4" name="TextBox 3"/>
          <p:cNvSpPr txBox="1"/>
          <p:nvPr/>
        </p:nvSpPr>
        <p:spPr>
          <a:xfrm>
            <a:off x="805542" y="2830286"/>
            <a:ext cx="6299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Visit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rooms</a:t>
            </a:r>
            <a:endParaRPr lang="en-US" sz="3600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Decide for a challenge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+mj-lt"/>
              </a:rPr>
              <a:t>Find team mates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Register your team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Get the challenge kits</a:t>
            </a:r>
            <a:endParaRPr lang="de-CH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126" y="2830286"/>
            <a:ext cx="2588503" cy="36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4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75694"/>
          </a:xfrm>
        </p:spPr>
        <p:txBody>
          <a:bodyPr/>
          <a:lstStyle/>
          <a:p>
            <a:r>
              <a:rPr lang="en-US" dirty="0" smtClean="0"/>
              <a:t>Time to team up!</a:t>
            </a:r>
            <a:endParaRPr lang="de-CH" dirty="0"/>
          </a:p>
        </p:txBody>
      </p:sp>
      <p:sp>
        <p:nvSpPr>
          <p:cNvPr id="4" name="TextBox 3"/>
          <p:cNvSpPr txBox="1"/>
          <p:nvPr/>
        </p:nvSpPr>
        <p:spPr>
          <a:xfrm>
            <a:off x="805542" y="2830286"/>
            <a:ext cx="6299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Visit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rooms</a:t>
            </a:r>
            <a:endParaRPr lang="en-US" sz="3600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Decide for a challenge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Find team mates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+mj-lt"/>
              </a:rPr>
              <a:t>Register your team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Get the challenge kits</a:t>
            </a:r>
            <a:endParaRPr lang="de-CH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23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75694"/>
          </a:xfrm>
        </p:spPr>
        <p:txBody>
          <a:bodyPr/>
          <a:lstStyle/>
          <a:p>
            <a:r>
              <a:rPr lang="en-US" dirty="0" smtClean="0"/>
              <a:t>Time to team up!</a:t>
            </a:r>
            <a:endParaRPr lang="de-CH" dirty="0"/>
          </a:p>
        </p:txBody>
      </p:sp>
      <p:sp>
        <p:nvSpPr>
          <p:cNvPr id="4" name="TextBox 3"/>
          <p:cNvSpPr txBox="1"/>
          <p:nvPr/>
        </p:nvSpPr>
        <p:spPr>
          <a:xfrm>
            <a:off x="805542" y="2830286"/>
            <a:ext cx="6299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Visit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challenge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rooms</a:t>
            </a:r>
            <a:endParaRPr lang="en-US" sz="3600" dirty="0" smtClean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Decide for a challenge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Find team mates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Register your team</a:t>
            </a:r>
          </a:p>
          <a:p>
            <a:pPr marL="742950" indent="-742950">
              <a:buAutoNum type="arabicPeriod"/>
            </a:pPr>
            <a:r>
              <a:rPr lang="en-US" sz="3600" dirty="0" smtClean="0">
                <a:latin typeface="+mj-lt"/>
              </a:rPr>
              <a:t>Get the challenge kits</a:t>
            </a:r>
            <a:endParaRPr lang="de-CH" sz="3600" dirty="0">
              <a:latin typeface="+mj-lt"/>
            </a:endParaRPr>
          </a:p>
        </p:txBody>
      </p:sp>
      <p:pic>
        <p:nvPicPr>
          <p:cNvPr id="3074" name="Picture 2" descr="https://pbs.twimg.com/media/Df73O3NX0AA2oJ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286" y="2830286"/>
            <a:ext cx="2773388" cy="328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Lab Week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Saturday 23</a:t>
            </a:r>
            <a:r>
              <a:rPr lang="en-US" baseline="30000" dirty="0" smtClean="0"/>
              <a:t>rd</a:t>
            </a:r>
            <a:r>
              <a:rPr lang="en-US" dirty="0" smtClean="0"/>
              <a:t> until Thursday 28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733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Lab Week @ </a:t>
            </a:r>
            <a:r>
              <a:rPr lang="en-US" dirty="0" err="1" smtClean="0"/>
              <a:t>MechArtLab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Mentoring and assistance</a:t>
            </a:r>
          </a:p>
          <a:p>
            <a:r>
              <a:rPr lang="en-US" dirty="0" smtClean="0"/>
              <a:t>Available tools</a:t>
            </a:r>
          </a:p>
          <a:p>
            <a:r>
              <a:rPr lang="en-US" dirty="0" smtClean="0"/>
              <a:t>Workshops</a:t>
            </a:r>
          </a:p>
          <a:p>
            <a:r>
              <a:rPr lang="en-US" dirty="0" smtClean="0"/>
              <a:t>Good conversation!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Saturday 23</a:t>
            </a:r>
            <a:r>
              <a:rPr lang="en-US" baseline="30000" dirty="0" smtClean="0"/>
              <a:t>rd</a:t>
            </a:r>
            <a:r>
              <a:rPr lang="en-US" dirty="0" smtClean="0"/>
              <a:t> until Thursday 28</a:t>
            </a:r>
            <a:r>
              <a:rPr lang="en-US" baseline="30000" dirty="0" smtClean="0"/>
              <a:t>th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3600" b="1" dirty="0" smtClean="0"/>
              <a:t>16:00 – 22:00</a:t>
            </a:r>
          </a:p>
          <a:p>
            <a:endParaRPr lang="de-CH" dirty="0"/>
          </a:p>
        </p:txBody>
      </p:sp>
      <p:pic>
        <p:nvPicPr>
          <p:cNvPr id="4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320" y="1882048"/>
            <a:ext cx="4320480" cy="28204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74432" y="4758931"/>
            <a:ext cx="310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CH" b="1" dirty="0"/>
              <a:t>Hohlstrasse 52, 8004 Zürich</a:t>
            </a:r>
          </a:p>
        </p:txBody>
      </p:sp>
    </p:spTree>
    <p:extLst>
      <p:ext uri="{BB962C8B-B14F-4D97-AF65-F5344CB8AC3E}">
        <p14:creationId xmlns:p14="http://schemas.microsoft.com/office/powerpoint/2010/main" val="300224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Hack days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Friday 29</a:t>
            </a:r>
            <a:r>
              <a:rPr lang="en-US" baseline="30000" dirty="0" smtClean="0"/>
              <a:t>th</a:t>
            </a:r>
            <a:r>
              <a:rPr lang="en-US" dirty="0" smtClean="0"/>
              <a:t> and Saturday 30</a:t>
            </a:r>
            <a:r>
              <a:rPr lang="en-US" baseline="30000" dirty="0" smtClean="0"/>
              <a:t>th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82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Hackdays</a:t>
            </a:r>
            <a:r>
              <a:rPr lang="en-US" dirty="0" smtClean="0"/>
              <a:t> @ </a:t>
            </a:r>
            <a:r>
              <a:rPr lang="en-US" dirty="0" err="1" smtClean="0"/>
              <a:t>Kraftwerk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690688"/>
            <a:ext cx="3225800" cy="35970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8014" y="5422689"/>
            <a:ext cx="3374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CH" b="1" dirty="0" err="1">
                <a:solidFill>
                  <a:srgbClr val="212529"/>
                </a:solidFill>
                <a:latin typeface="fira sans" panose="020B0503050000020004" pitchFamily="34" charset="0"/>
              </a:rPr>
              <a:t>Selnaustrasse</a:t>
            </a:r>
            <a:r>
              <a:rPr lang="de-CH" b="1" dirty="0">
                <a:solidFill>
                  <a:srgbClr val="212529"/>
                </a:solidFill>
                <a:latin typeface="fira sans" panose="020B0503050000020004" pitchFamily="34" charset="0"/>
              </a:rPr>
              <a:t> </a:t>
            </a:r>
            <a:r>
              <a:rPr lang="de-CH" b="1" dirty="0" smtClean="0">
                <a:solidFill>
                  <a:srgbClr val="212529"/>
                </a:solidFill>
                <a:latin typeface="fira sans" panose="020B0503050000020004" pitchFamily="34" charset="0"/>
              </a:rPr>
              <a:t>25, 8001 </a:t>
            </a:r>
            <a:r>
              <a:rPr lang="de-CH" b="1" dirty="0">
                <a:solidFill>
                  <a:srgbClr val="212529"/>
                </a:solidFill>
                <a:latin typeface="fira sans" panose="020B0503050000020004" pitchFamily="34" charset="0"/>
              </a:rPr>
              <a:t>Zürich</a:t>
            </a:r>
            <a:endParaRPr lang="de-CH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Friday 29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  <a:endParaRPr lang="en-US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09:00</a:t>
            </a:r>
            <a:r>
              <a:rPr lang="en-US" dirty="0" smtClean="0"/>
              <a:t>		Open Doors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Saturday 30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15:30	</a:t>
            </a:r>
            <a:r>
              <a:rPr lang="en-US" dirty="0" smtClean="0"/>
              <a:t>	Final submission time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16:00</a:t>
            </a:r>
            <a:r>
              <a:rPr lang="en-US" dirty="0" smtClean="0"/>
              <a:t>		Presentations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smtClean="0"/>
              <a:t>18:00</a:t>
            </a:r>
            <a:r>
              <a:rPr lang="en-US" dirty="0" smtClean="0"/>
              <a:t>		</a:t>
            </a:r>
            <a:r>
              <a:rPr lang="en-US" dirty="0" err="1" smtClean="0"/>
              <a:t>Apéro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24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Hackdays</a:t>
            </a:r>
            <a:r>
              <a:rPr lang="en-US" dirty="0" smtClean="0"/>
              <a:t> @ </a:t>
            </a:r>
            <a:r>
              <a:rPr lang="en-US" dirty="0" err="1" smtClean="0"/>
              <a:t>Kraftwerk</a:t>
            </a:r>
            <a:endParaRPr lang="de-CH" dirty="0"/>
          </a:p>
        </p:txBody>
      </p:sp>
      <p:pic>
        <p:nvPicPr>
          <p:cNvPr id="4098" name="Picture 2" descr="https://lh3.googleusercontent.com/dPoC8OyWIx8G4gGOr_K6EAl38jzTOD9SqLaZwvqWDaCNTW3oKI7g9v6xbWb_uP5vfRFGXIi_2SdIKWX9TtKo14rNjNeVeuj0E-xqt54Uq-LwR22LywWGkZvoI-xgZa5jKWMKQKDIOhZXqcsk0znlGcU7trMezBNc8EZHWPF7Yl9FZ3lIQngCK3Q1Gnpk-gLIZDTWDmBivM2dryIbwIS5EZHDnXpKwDuETDI3of4E-G3Jn2nDkUC31qHk7_3JK6SG_7Z4NOY_BQy356-VlmJcGSR7Ve8Oeqel04L5fSENLkcEAYqx6ow4LLfU9uUARZw1zF4wwYLJBz6i7d-EDjzpO80vFhWo0M5CrRqvB_bb2-Lpbw8v1Za_4HDRdhNxU4RCKe7S-mY2niEu2mMSJsOq3wd7PeQajCAvvjM0IorlRJj8N4EmCyKVVWOeIGX_ZWXmkJqNC91z0MUCcviU8AI8J8V3n2YmmRNerxH9VnwHk8kJvNhn0oGsB1uqanZodmCDmBgaEkgDhTwmHox9Iblrfl7smo2d8W92_iK7vsspeDK-qAju7DgLCVsH_JJnL7w9_EaARQH78vToDy9SyuN6ErOMjSjEsyHJaA0ZrEqwxHfSARGBnHS_OOYhBI5t4g3svXmV-cotrVhD30fPWyovLfEdK_RYD9prhA=w1536-h1152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8978"/>
            <a:ext cx="3917870" cy="293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twtyvDj73w-sk8SmVByOdh7YiLsKCnmMyiRjf45fJ21_zh-FLI2rhLDmgqH6p7_KRio-aVi8hh_OE_cCUw9IP8Y0BhEuScUs5l7PqwZkH9hlyT6_hm7mxAXpDzbotg1hvO29V45AFixH1HkIZnJ4CQZDgtonaMyqAnQdqs-u7IG9VD5LISn6ugulixz3tNmfN0IpsPuJp87VpJJ-TrXgjc-uvX2sT8lk3-qWY3r4zpGfRsjNBA0cOh8ZfFLFZJXca_nds_xmgEA5TxCDKVHc84uIxaQDtLwBIpAadFHvlwkpmbNxm5cE6AF6xXH_tPfp_DvAKA32uvyfxwh9qnW4Nz5EGTJdbB6lLffZohqn8HJx75F0M89AExoRUeeWleA6UjrWOxSTKOdnWFbnY0M2U6j8twzS1feweWcSzMfQ7w80eqAAsl79vkMDeVbfV7zIxIGBLFlJ0rs7rh-zdioM14iXfZdSyI9m8jF96r3iQUnHFw2gFle-GWbd_TmsDHzk9J65Omt3lhDsNBZ-0pMaZpyQDBRD4qms9Ugi5JAyOaa0-0ZU8AmljvaZY8ni_lGK7n6k7jO_fmfdbU6Rdl3ubkTso4tiZU6SGn8vRES7Egl85NX9lqlGaO3IKSfDRZzLQrNvI5A-ABz-O8JutrVDT7lwnkNAS2684A=w1536-h1152-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329" y="1558978"/>
            <a:ext cx="3917870" cy="293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x29fHct2zJhtc5DE_Nbd8nz1puBOTKczDfLZpoY3FAVsSyoIMeOos4dnaQaZKBpncEOCZRys6owxciSJWTHo3SoDZpAdZE37YykxZ1MNUQpcd2d0q6moKwzBOqQZlRymeDv9ufzrptJw7WqSELNC9Cp67qpV2nRi2bJyk291jP6qaOR-7xKZ_DEfgsph7FqNT8CyMIw1HZTnN5Cbi9zwzzYOjc2eDYnTax-5zAieIrMba9ySJhwCO9q3HXp7nsC0edcCAQDz7kXRXp6nhWxny_MsxAjTxt30_uFRbKkjUjiubPExI4uCJLjkh2wpI3TTtxxd5iXE3Qfg8QLqqktw2eqKWtnFPj1tlNazOxZ-0Z2ETLhjfi5jV_ejSmK2VLPr3RioWNRDbw3dKXCck3yYEN_JbaLCET3ykHjhjbuioLlFrT9G6tEqz6FjST3TC6RfntpnODSq7IIrKQqVtNre-E0_fF1qYLyMz9jQdTf-WL9jRAS8EIqDul8oJNY9RACwHPaPPCD0P5v62ylckItQJ6Y3Uy3yYF_OU3C9cXalqzm0wrOPVmrSuuArBFX39J5PQwta5KrxEZEGvuYVjrclVwYdq3lIBz7mXEFx_RjAvgqFFsKTvxblV0fe8osUtnuTFfPa-PEuRRP8iQU5qAIQBw2I5F7C3tyC2Q=w864-h1152-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58" y="1558978"/>
            <a:ext cx="2206574" cy="294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3.googleusercontent.com/1rwOAR5UqgXpjfBOh5JmcwAdxYjNYOmzgj32YdrzpFOTA0TU5CP-lud6g_7s2JBILbLY2Qy5Mvu89z80HZAJs1BXxHl-qXGQCBj6wXcnE_SQfrEHTmHxBg78kVqRbGSrgmxh8632h3OQdm117SXqMZu4-wNSJCu1kGiL_KqJKmdOlpamnvlCkCX1M8XZuG3GHEOaXIE7piGfsNV0H4hvY0Vlgbb0VQaFVmvRX7IyxR4UaUvwtMT-RTlhBXBEuDbhis7O_lpqz_44IKf9vyrS5O0zq9xIBoe0ilRyaHNFqP1LhZAYhxh6dkr9RlIDdmIB3wgpHTFAf3kUjlE7Oi1rNEt89ShVTFr7WckGfG9OBzycZz31IRGNU3cbdY0X8OPmnumGAQq-V06xzwsoZ4t7-V6fyDXlN0dDfivpcqtKdnJqfCs9WRH2QJdKtqYcMXMr5-be0aKXi4Ckn7P5G61KZgUmM5irrk8gnXIQ0FxoiqKbbyQeJ6CSZVKhZ07w4dtP8Y1n9crwf4d67U6ZXwJb-jQs2-cIj_JlNvX_KFio-Qlx58vJm5CK4JLIPIDvBuwGkFsGwfSmNIkhZnVgzZCJJDHDf-XN52XrVBiYQLECTDZNIdHyM7p-J46Y5P5UMJmrrmze_Sp5xyLZjCHAbqwwSQghYvRqSzYLOw=w2304-h1152-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15738"/>
            <a:ext cx="3932980" cy="19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078" y="4592364"/>
            <a:ext cx="1326576" cy="1989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29" y="4615738"/>
            <a:ext cx="3672600" cy="19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35200"/>
            <a:ext cx="9144000" cy="544286"/>
          </a:xfrm>
        </p:spPr>
        <p:txBody>
          <a:bodyPr/>
          <a:lstStyle/>
          <a:p>
            <a:r>
              <a:rPr lang="en-US" dirty="0" smtClean="0"/>
              <a:t>TAZ + </a:t>
            </a:r>
            <a:r>
              <a:rPr lang="en-US" smtClean="0"/>
              <a:t>Community collaboration: </a:t>
            </a:r>
            <a:r>
              <a:rPr lang="en-US" dirty="0" smtClean="0"/>
              <a:t>Piazza Pop-up</a:t>
            </a:r>
            <a:endParaRPr lang="de-CH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1122363"/>
            <a:ext cx="9144000" cy="1112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kern="1200" cap="all" baseline="0">
                <a:solidFill>
                  <a:srgbClr val="0079C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Make Zurich 2017</a:t>
            </a:r>
            <a:endParaRPr lang="de-CH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84" y="2908903"/>
            <a:ext cx="2499179" cy="3332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27" y="2908903"/>
            <a:ext cx="2499179" cy="3332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739" y="4349388"/>
            <a:ext cx="3304610" cy="1891754"/>
          </a:xfrm>
          <a:prstGeom prst="rect">
            <a:avLst/>
          </a:prstGeom>
        </p:spPr>
      </p:pic>
      <p:pic>
        <p:nvPicPr>
          <p:cNvPr id="2056" name="Picture 8" descr="https://lh3.googleusercontent.com/N1pZfxBBDp7CycQohvjeB9NzQDb1caCU6ucmLcGJrHHWnp9txaXE6kplnjiv_02A7q_joB4VS2xtzzs4WU4pD0sss8t_w6422d0pIJ5UguLtj2e_mlklwcSSpFm6rcRbdgpj27kRoDwlPalLuE07BRE_0TZjcJOBHbsRG58-3KYrNcQNnQL8F2KOuc-qrZJak1HQD9fNti0wBv09c73Y4-uDf6kTm4agGiqrnjv3nj9YTFchpuKKgZegqFcz0A4wS5RUNuYuR50AfIZ0P_MCg0Ozxmx5yuP-KdYl6wX1tRUszRB6mrK5SENCJ9tsdbFAwn26cxwUB79lAShAWYbzSqEuyb3fvcnB5ddbZwVT2OxcLLvWMlWeWPa1BeEmbp7rSsRWU3ABJn4d93_5l3iZhKd0EMp5boNLidMMZdk40MJI2U27suEnLN1CoGTAgJmXfVEETaqKA25jZrAUYRUvfXyvWnYlPphuYzzHCoDax54q24JULu7ZPmfqn8HTIVorocw8uCXsyRa3o6Heq9KJTft6IjbTwAcNYposA-t5yNxikuO_PKF0k8LFSjgQu113VPbJXJgbf_flMmaUElXv1vEAgBQJFECf6heb7EQ0=w2118-h1152-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39" y="2908903"/>
            <a:ext cx="3304610" cy="17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400739" y="4557486"/>
            <a:ext cx="3304610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42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800" dirty="0" smtClean="0"/>
              <a:t>Make </a:t>
            </a:r>
            <a:r>
              <a:rPr lang="en-US" sz="5800" dirty="0" err="1" smtClean="0"/>
              <a:t>zurich</a:t>
            </a:r>
            <a:r>
              <a:rPr lang="en-US" sz="5800" dirty="0" smtClean="0"/>
              <a:t> </a:t>
            </a:r>
            <a:r>
              <a:rPr lang="en-US" sz="5800" dirty="0" err="1" smtClean="0"/>
              <a:t>IoT</a:t>
            </a:r>
            <a:r>
              <a:rPr lang="en-US" sz="5800" dirty="0" smtClean="0"/>
              <a:t> platform</a:t>
            </a:r>
            <a:endParaRPr lang="de-CH" sz="5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Provided by </a:t>
            </a:r>
            <a:r>
              <a:rPr lang="en-US" dirty="0" err="1" smtClean="0"/>
              <a:t>Hivemind</a:t>
            </a:r>
            <a:r>
              <a:rPr lang="en-US" dirty="0" smtClean="0"/>
              <a:t> AG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945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27163"/>
            <a:ext cx="9144000" cy="641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Make Zurich </a:t>
            </a:r>
            <a:r>
              <a:rPr lang="en-US" dirty="0" err="1" smtClean="0"/>
              <a:t>Iot</a:t>
            </a:r>
            <a:r>
              <a:rPr lang="en-US" dirty="0" smtClean="0"/>
              <a:t> Platform</a:t>
            </a:r>
            <a:endParaRPr lang="de-CH" dirty="0"/>
          </a:p>
        </p:txBody>
      </p:sp>
      <p:pic>
        <p:nvPicPr>
          <p:cNvPr id="4" name="MakeZurich IoT Platform - Add TTN Connectivity.mov" descr="MakeZurich IoT Platform - Add TTN Connectivity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15636" y="2179848"/>
            <a:ext cx="11416146" cy="54524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70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164" y="1122363"/>
            <a:ext cx="10381672" cy="2387600"/>
          </a:xfrm>
        </p:spPr>
        <p:txBody>
          <a:bodyPr/>
          <a:lstStyle/>
          <a:p>
            <a:r>
              <a:rPr lang="en-US" b="1" cap="none" dirty="0" smtClean="0">
                <a:latin typeface="Fira Code" panose="020B0509050000020004" pitchFamily="49" charset="0"/>
                <a:ea typeface="Fira Code" panose="020B0509050000020004" pitchFamily="49" charset="0"/>
              </a:rPr>
              <a:t>platform.makezurich.ch</a:t>
            </a:r>
            <a:endParaRPr lang="de-CH" b="1" cap="non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569" y="3948544"/>
            <a:ext cx="4354862" cy="9929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64857" y="1712840"/>
            <a:ext cx="426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Register</a:t>
            </a:r>
            <a:endParaRPr lang="de-CH" sz="4000" b="1" dirty="0"/>
          </a:p>
        </p:txBody>
      </p:sp>
    </p:spTree>
    <p:extLst>
      <p:ext uri="{BB962C8B-B14F-4D97-AF65-F5344CB8AC3E}">
        <p14:creationId xmlns:p14="http://schemas.microsoft.com/office/powerpoint/2010/main" val="9209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69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 </a:t>
            </a:r>
            <a:r>
              <a:rPr lang="en-US" dirty="0" smtClean="0"/>
              <a:t>excellent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 smtClean="0"/>
              <a:t>each other!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of Conduct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4" y="4353145"/>
            <a:ext cx="1973944" cy="227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9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 now what?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39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none" dirty="0" smtClean="0">
                <a:latin typeface="Fira Code" panose="020B0509050000020004" pitchFamily="49" charset="0"/>
                <a:ea typeface="Fira Code" panose="020B0509050000020004" pitchFamily="49" charset="0"/>
              </a:rPr>
              <a:t>now.makezurich.ch</a:t>
            </a:r>
            <a:endParaRPr lang="de-CH" b="1" cap="non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7468918" y="3817166"/>
            <a:ext cx="1368152" cy="1368152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380686" y="3817166"/>
            <a:ext cx="1368152" cy="13681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64462" y="3817166"/>
            <a:ext cx="1368152" cy="1368152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lack_Ic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94" y="4105198"/>
            <a:ext cx="792087" cy="792087"/>
          </a:xfrm>
          <a:prstGeom prst="rect">
            <a:avLst/>
          </a:prstGeom>
        </p:spPr>
      </p:pic>
      <p:pic>
        <p:nvPicPr>
          <p:cNvPr id="7" name="Picture 6" descr="twitter-logo-fin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334" y="4105198"/>
            <a:ext cx="783472" cy="783472"/>
          </a:xfrm>
          <a:prstGeom prst="rect">
            <a:avLst/>
          </a:prstGeom>
        </p:spPr>
      </p:pic>
      <p:pic>
        <p:nvPicPr>
          <p:cNvPr id="8" name="Picture 7" descr="electronics_filled1600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50" y="4105198"/>
            <a:ext cx="792088" cy="79208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316514" y="5558971"/>
            <a:ext cx="5863772" cy="737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kern="1200" cap="all" baseline="0">
                <a:solidFill>
                  <a:srgbClr val="0079C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cap="none" dirty="0" smtClean="0">
                <a:latin typeface="+mn-lt"/>
              </a:rPr>
              <a:t>#</a:t>
            </a:r>
            <a:r>
              <a:rPr lang="en-US" sz="4800" cap="none" dirty="0" err="1" smtClean="0">
                <a:latin typeface="+mn-lt"/>
              </a:rPr>
              <a:t>MakeZurich</a:t>
            </a:r>
            <a:endParaRPr lang="de-CH" sz="4800" cap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8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79C2"/>
                </a:solidFill>
              </a:rPr>
              <a:t>Thanks!</a:t>
            </a:r>
            <a:endParaRPr lang="de-CH" dirty="0">
              <a:solidFill>
                <a:srgbClr val="0079C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77" y="1110344"/>
            <a:ext cx="9707666" cy="324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277" y="4643057"/>
            <a:ext cx="9579428" cy="19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472619"/>
            <a:ext cx="9855200" cy="48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Civic Tech and LoRaWAN Hackathon for a better city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558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472619"/>
            <a:ext cx="9855200" cy="48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4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 and partners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3" y="1590604"/>
            <a:ext cx="10987314" cy="367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6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partners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1690688"/>
            <a:ext cx="10842172" cy="21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Kick-off: June 22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2018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b="1" dirty="0" smtClean="0"/>
              <a:t>17:00</a:t>
            </a:r>
            <a:r>
              <a:rPr lang="en-US" dirty="0" smtClean="0"/>
              <a:t>		Open Doors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/>
              <a:t>18:00</a:t>
            </a:r>
            <a:r>
              <a:rPr lang="en-US" dirty="0" smtClean="0"/>
              <a:t>		Introduction to #</a:t>
            </a:r>
            <a:r>
              <a:rPr lang="en-US" dirty="0" err="1" smtClean="0"/>
              <a:t>MakeZurich</a:t>
            </a:r>
            <a:endParaRPr lang="en-US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/>
              <a:t>18:15</a:t>
            </a:r>
            <a:r>
              <a:rPr lang="en-US" dirty="0" smtClean="0"/>
              <a:t>		Presentation of seven challenges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/>
              <a:t>19:00</a:t>
            </a:r>
            <a:r>
              <a:rPr lang="en-US" dirty="0" smtClean="0"/>
              <a:t>		Team registrations and Q&amp;A sessions with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challenge stakeholders, sponsors and partners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/>
              <a:t>19:45</a:t>
            </a:r>
            <a:r>
              <a:rPr lang="en-US" dirty="0" smtClean="0"/>
              <a:t>-	</a:t>
            </a:r>
            <a:r>
              <a:rPr lang="en-US" dirty="0" err="1" smtClean="0"/>
              <a:t>Apéro</a:t>
            </a:r>
            <a:r>
              <a:rPr lang="en-US" dirty="0" smtClean="0"/>
              <a:t>!	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9292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Fira Sans Heavy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Template.pptx" id="{DF81FC54-F313-44E1-95B5-F6819E94719D}" vid="{48B3E01E-58E2-43D4-8C49-E02CC65EDA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</Template>
  <TotalTime>0</TotalTime>
  <Words>1814</Words>
  <Application>Microsoft Office PowerPoint</Application>
  <PresentationFormat>Widescreen</PresentationFormat>
  <Paragraphs>405</Paragraphs>
  <Slides>59</Slides>
  <Notes>56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Calibri</vt:lpstr>
      <vt:lpstr>Fira Code</vt:lpstr>
      <vt:lpstr>Fira Sans</vt:lpstr>
      <vt:lpstr>Fira Sans</vt:lpstr>
      <vt:lpstr>Fira Sans ExtraLight</vt:lpstr>
      <vt:lpstr>Fira Sans Heavy</vt:lpstr>
      <vt:lpstr>Fira Sans Light</vt:lpstr>
      <vt:lpstr>Rasa</vt:lpstr>
      <vt:lpstr>Wingdings</vt:lpstr>
      <vt:lpstr>Office Theme</vt:lpstr>
      <vt:lpstr>PowerPoint Presentation</vt:lpstr>
      <vt:lpstr>What is this?</vt:lpstr>
      <vt:lpstr>Make Zurich 2017</vt:lpstr>
      <vt:lpstr>Make Zurich 2017</vt:lpstr>
      <vt:lpstr>PowerPoint Presentation</vt:lpstr>
      <vt:lpstr>Who are we?</vt:lpstr>
      <vt:lpstr>Sponsors and partners</vt:lpstr>
      <vt:lpstr>Community partners</vt:lpstr>
      <vt:lpstr>Kick-off: June 22nd 2018</vt:lpstr>
      <vt:lpstr>Challenges</vt:lpstr>
      <vt:lpstr>Real time Occupancy rate</vt:lpstr>
      <vt:lpstr>Problem statement</vt:lpstr>
      <vt:lpstr>Ideas &amp; Hints</vt:lpstr>
      <vt:lpstr>City Forest Visitors</vt:lpstr>
      <vt:lpstr>Problem Statement</vt:lpstr>
      <vt:lpstr>Problem Statement</vt:lpstr>
      <vt:lpstr>Problem Statement</vt:lpstr>
      <vt:lpstr>Available Resources</vt:lpstr>
      <vt:lpstr>Ideas &amp; Hints</vt:lpstr>
      <vt:lpstr>No Bike Left Behind</vt:lpstr>
      <vt:lpstr>Problem Statement</vt:lpstr>
      <vt:lpstr>Available Resources</vt:lpstr>
      <vt:lpstr>Ideas &amp; Hints</vt:lpstr>
      <vt:lpstr>CONQUERING THE LAST MILE</vt:lpstr>
      <vt:lpstr>Problem Statement</vt:lpstr>
      <vt:lpstr>Ideas &amp; Hints (I)</vt:lpstr>
      <vt:lpstr>Ideas &amp; Hints (II)</vt:lpstr>
      <vt:lpstr>Available Resources</vt:lpstr>
      <vt:lpstr>TEACHER’S CALLING</vt:lpstr>
      <vt:lpstr>Problem Statement</vt:lpstr>
      <vt:lpstr>Available Resources</vt:lpstr>
      <vt:lpstr>Ideas &amp; Hints</vt:lpstr>
      <vt:lpstr>Distribution Grid Power Failure</vt:lpstr>
      <vt:lpstr>Problem Statement</vt:lpstr>
      <vt:lpstr>Available Resources</vt:lpstr>
      <vt:lpstr>Ideas &amp; Hints</vt:lpstr>
      <vt:lpstr>Open Challenge</vt:lpstr>
      <vt:lpstr>Ideas &amp; Hints</vt:lpstr>
      <vt:lpstr>PowerPoint Presentation</vt:lpstr>
      <vt:lpstr>Time to team up!</vt:lpstr>
      <vt:lpstr>Time to team up!</vt:lpstr>
      <vt:lpstr>Time to team up!</vt:lpstr>
      <vt:lpstr>Time to team up!</vt:lpstr>
      <vt:lpstr>Time to team up!</vt:lpstr>
      <vt:lpstr>Open Lab Week</vt:lpstr>
      <vt:lpstr>Open Lab Week @ MechArtLab</vt:lpstr>
      <vt:lpstr>Hack days</vt:lpstr>
      <vt:lpstr>Hackdays @ Kraftwerk</vt:lpstr>
      <vt:lpstr>Hackdays @ Kraftwerk</vt:lpstr>
      <vt:lpstr>Make zurich IoT platform</vt:lpstr>
      <vt:lpstr>Make Zurich Iot Platform</vt:lpstr>
      <vt:lpstr>platform.makezurich.ch</vt:lpstr>
      <vt:lpstr>PowerPoint Presentation</vt:lpstr>
      <vt:lpstr>Be excellent to each other!</vt:lpstr>
      <vt:lpstr>And now what?</vt:lpstr>
      <vt:lpstr>now.makezurich.ch</vt:lpstr>
      <vt:lpstr>Thanks!</vt:lpstr>
      <vt:lpstr>Thanks!</vt:lpstr>
      <vt:lpstr>PowerPoint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casas</dc:creator>
  <cp:lastModifiedBy>casas</cp:lastModifiedBy>
  <cp:revision>51</cp:revision>
  <dcterms:created xsi:type="dcterms:W3CDTF">2018-06-21T22:01:02Z</dcterms:created>
  <dcterms:modified xsi:type="dcterms:W3CDTF">2018-06-22T15:10:09Z</dcterms:modified>
</cp:coreProperties>
</file>